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72" r:id="rId2"/>
    <p:sldId id="273" r:id="rId3"/>
    <p:sldId id="284" r:id="rId4"/>
    <p:sldId id="274" r:id="rId5"/>
    <p:sldId id="302" r:id="rId6"/>
    <p:sldId id="335" r:id="rId7"/>
    <p:sldId id="304" r:id="rId8"/>
    <p:sldId id="297" r:id="rId9"/>
    <p:sldId id="320" r:id="rId10"/>
    <p:sldId id="326" r:id="rId11"/>
    <p:sldId id="309" r:id="rId12"/>
    <p:sldId id="332" r:id="rId13"/>
    <p:sldId id="331" r:id="rId14"/>
    <p:sldId id="261" r:id="rId15"/>
    <p:sldId id="334" r:id="rId16"/>
    <p:sldId id="316" r:id="rId17"/>
    <p:sldId id="312" r:id="rId18"/>
    <p:sldId id="313" r:id="rId19"/>
    <p:sldId id="314" r:id="rId20"/>
    <p:sldId id="327" r:id="rId21"/>
    <p:sldId id="333" r:id="rId22"/>
    <p:sldId id="328" r:id="rId23"/>
    <p:sldId id="329" r:id="rId24"/>
    <p:sldId id="330" r:id="rId25"/>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7CE84F3-28C3-443E-9E96-99CF82512B78}" styleName="濃色スタイル 1 - アクセント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885" autoAdjust="0"/>
    <p:restoredTop sz="85545" autoAdjust="0"/>
  </p:normalViewPr>
  <p:slideViewPr>
    <p:cSldViewPr snapToGrid="0">
      <p:cViewPr varScale="1">
        <p:scale>
          <a:sx n="84" d="100"/>
          <a:sy n="84" d="100"/>
        </p:scale>
        <p:origin x="57"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dirty="0"/>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1D7111-73BB-4587-9836-E5E8E4A7B918}" type="datetimeFigureOut">
              <a:rPr kumimoji="1" lang="ja-JP" altLang="en-US" smtClean="0"/>
              <a:t>2019/9/6</a:t>
            </a:fld>
            <a:endParaRPr kumimoji="1" lang="ja-JP" altLang="en-US" dirty="0"/>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dirty="0"/>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dirty="0"/>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9378CD-466E-4002-8D00-1D1568DB8236}" type="slidenum">
              <a:rPr kumimoji="1" lang="ja-JP" altLang="en-US" smtClean="0"/>
              <a:t>‹#›</a:t>
            </a:fld>
            <a:endParaRPr kumimoji="1" lang="ja-JP" altLang="en-US" dirty="0"/>
          </a:p>
        </p:txBody>
      </p:sp>
    </p:spTree>
    <p:extLst>
      <p:ext uri="{BB962C8B-B14F-4D97-AF65-F5344CB8AC3E}">
        <p14:creationId xmlns:p14="http://schemas.microsoft.com/office/powerpoint/2010/main" val="106581107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～～というテーマでソフトウェア設計学研究室</a:t>
            </a:r>
            <a:r>
              <a:rPr kumimoji="1" lang="en-US" altLang="ja-JP" dirty="0" smtClean="0"/>
              <a:t>M2</a:t>
            </a:r>
            <a:r>
              <a:rPr kumimoji="1" lang="ja-JP" altLang="en-US" dirty="0" smtClean="0"/>
              <a:t>の倉地亮介が発表させていただきます。</a:t>
            </a:r>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a:t>
            </a:fld>
            <a:endParaRPr kumimoji="1" lang="ja-JP" altLang="en-US" dirty="0"/>
          </a:p>
        </p:txBody>
      </p:sp>
    </p:spTree>
    <p:extLst>
      <p:ext uri="{BB962C8B-B14F-4D97-AF65-F5344CB8AC3E}">
        <p14:creationId xmlns:p14="http://schemas.microsoft.com/office/powerpoint/2010/main" val="30478057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前処理では，プロジェクト内のテストコードとテスト対象のプロダクションコードを収集します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本研究では，テストコードとして，</a:t>
            </a:r>
            <a:r>
              <a:rPr lang="en-US" altLang="ja-JP" dirty="0" smtClean="0"/>
              <a:t>Junit</a:t>
            </a:r>
            <a:r>
              <a:rPr lang="ja-JP" altLang="en-US" dirty="0" smtClean="0"/>
              <a:t>のテスティングフレームワークを用いた単体テストを対象とします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そして，</a:t>
            </a:r>
            <a:r>
              <a:rPr kumimoji="1" lang="en-US" altLang="ja-JP" dirty="0" smtClean="0"/>
              <a:t>Junit</a:t>
            </a:r>
            <a:r>
              <a:rPr kumimoji="1" lang="ja-JP" altLang="en-US" dirty="0" smtClean="0"/>
              <a:t>の命名規則に則って</a:t>
            </a:r>
            <a:r>
              <a:rPr lang="ja-JP" altLang="en-US" dirty="0" smtClean="0"/>
              <a:t>プロジェクト内のファイル名の先頭または末尾に</a:t>
            </a:r>
            <a:r>
              <a:rPr lang="en-US" altLang="ja-JP" dirty="0" smtClean="0"/>
              <a:t>”Test”</a:t>
            </a:r>
            <a:r>
              <a:rPr lang="ja-JP" altLang="en-US" dirty="0" smtClean="0"/>
              <a:t>という文字列が含まれるファイルをすべて収集します．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テスト対象のコードの収集でも，命名規則に従って</a:t>
            </a:r>
            <a:r>
              <a:rPr lang="en-US" altLang="ja-JP" dirty="0" smtClean="0">
                <a:latin typeface="メイリオ" panose="020B0604030504040204" pitchFamily="50" charset="-128"/>
                <a:ea typeface="メイリオ" panose="020B0604030504040204" pitchFamily="50" charset="-128"/>
              </a:rPr>
              <a:t>”</a:t>
            </a:r>
            <a:r>
              <a:rPr lang="en-US" altLang="ja-JP" dirty="0" smtClean="0"/>
              <a:t>Test</a:t>
            </a:r>
            <a:r>
              <a:rPr lang="en-US" altLang="ja-JP" dirty="0" smtClean="0">
                <a:latin typeface="メイリオ" panose="020B0604030504040204" pitchFamily="50" charset="-128"/>
                <a:ea typeface="メイリオ" panose="020B0604030504040204" pitchFamily="50" charset="-128"/>
              </a:rPr>
              <a:t>”</a:t>
            </a:r>
            <a:r>
              <a:rPr lang="ja-JP" altLang="en-US" dirty="0" smtClean="0"/>
              <a:t>が含まれるファイル名から</a:t>
            </a:r>
            <a:r>
              <a:rPr lang="en-US" altLang="ja-JP" dirty="0" smtClean="0">
                <a:latin typeface="メイリオ" panose="020B0604030504040204" pitchFamily="50" charset="-128"/>
                <a:ea typeface="メイリオ" panose="020B0604030504040204" pitchFamily="50" charset="-128"/>
              </a:rPr>
              <a:t>”</a:t>
            </a:r>
            <a:r>
              <a:rPr lang="en-US" altLang="ja-JP" dirty="0" smtClean="0"/>
              <a:t>Test</a:t>
            </a:r>
            <a:r>
              <a:rPr lang="en-US" altLang="ja-JP" dirty="0" smtClean="0">
                <a:latin typeface="メイリオ" panose="020B0604030504040204" pitchFamily="50" charset="-128"/>
                <a:ea typeface="メイリオ" panose="020B0604030504040204" pitchFamily="50" charset="-128"/>
              </a:rPr>
              <a:t>”</a:t>
            </a:r>
            <a:r>
              <a:rPr lang="ja-JP" altLang="en-US" dirty="0" smtClean="0"/>
              <a:t>を除いたファイル名を持つソースコードをテスト対象のプロダクションコードとしてプロジェクト内から収集します</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この</a:t>
            </a:r>
            <a:r>
              <a:rPr lang="ja-JP" altLang="en-US" dirty="0" err="1" smtClean="0"/>
              <a:t>時てテストコードと</a:t>
            </a:r>
            <a:r>
              <a:rPr lang="ja-JP" altLang="en-US" dirty="0" smtClean="0"/>
              <a:t>テスト対象のプロダクションコードの関係はこのようになります．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smtClean="0"/>
              <a:t>“Test</a:t>
            </a:r>
            <a:r>
              <a:rPr lang="en-US" altLang="ja-JP" dirty="0" smtClean="0">
                <a:latin typeface="メイリオ" panose="020B0604030504040204" pitchFamily="50" charset="-128"/>
                <a:ea typeface="メイリオ" panose="020B0604030504040204" pitchFamily="50" charset="-128"/>
              </a:rPr>
              <a:t>”</a:t>
            </a:r>
            <a:r>
              <a:rPr lang="ja-JP" altLang="en-US" dirty="0" smtClean="0"/>
              <a:t>の文字列が含まれるファイル名から</a:t>
            </a:r>
            <a:r>
              <a:rPr lang="en-US" altLang="ja-JP" dirty="0" smtClean="0">
                <a:latin typeface="メイリオ" panose="020B0604030504040204" pitchFamily="50" charset="-128"/>
                <a:ea typeface="メイリオ" panose="020B0604030504040204" pitchFamily="50" charset="-128"/>
              </a:rPr>
              <a:t>”</a:t>
            </a:r>
            <a:r>
              <a:rPr lang="en-US" altLang="ja-JP" dirty="0" smtClean="0"/>
              <a:t>Test</a:t>
            </a:r>
            <a:r>
              <a:rPr lang="en-US" altLang="ja-JP" dirty="0" smtClean="0">
                <a:latin typeface="メイリオ" panose="020B0604030504040204" pitchFamily="50" charset="-128"/>
                <a:ea typeface="メイリオ" panose="020B0604030504040204" pitchFamily="50" charset="-128"/>
              </a:rPr>
              <a:t>”</a:t>
            </a:r>
            <a:r>
              <a:rPr lang="ja-JP" altLang="en-US" dirty="0" smtClean="0"/>
              <a:t>を除いたファイル名を持つソースコードをテスト対象のプロダクションコードとする</a:t>
            </a:r>
            <a:endParaRPr lang="en-US" altLang="ja-JP" dirty="0" smtClean="0"/>
          </a:p>
          <a:p>
            <a:endParaRPr kumimoji="1" lang="en-US" altLang="ja-JP" dirty="0" smtClean="0"/>
          </a:p>
          <a:p>
            <a:endParaRPr kumimoji="1" lang="en-US" altLang="ja-JP" dirty="0" smtClean="0"/>
          </a:p>
          <a:p>
            <a:r>
              <a:rPr kumimoji="1" lang="ja-JP" altLang="en-US" dirty="0" smtClean="0"/>
              <a:t>調査手順の前に，プロジェクト内の類似コード検出とテストファイルの収集を実施します．</a:t>
            </a:r>
            <a:endParaRPr kumimoji="1" lang="en-US" altLang="ja-JP" dirty="0" smtClean="0"/>
          </a:p>
          <a:p>
            <a:endParaRPr kumimoji="1" lang="en-US" altLang="ja-JP" dirty="0" smtClean="0"/>
          </a:p>
          <a:p>
            <a:r>
              <a:rPr kumimoji="1" lang="ja-JP" altLang="en-US" dirty="0" smtClean="0"/>
              <a:t>本研究では，類似コード検出ツールとして</a:t>
            </a:r>
            <a:r>
              <a:rPr kumimoji="1" lang="en-US" altLang="ja-JP" dirty="0" err="1" smtClean="0"/>
              <a:t>Nicad</a:t>
            </a:r>
            <a:r>
              <a:rPr kumimoji="1" lang="ja-JP" altLang="en-US" dirty="0" smtClean="0"/>
              <a:t>を使用しました．</a:t>
            </a:r>
            <a:r>
              <a:rPr kumimoji="1" lang="en-US" altLang="ja-JP" dirty="0" err="1" smtClean="0"/>
              <a:t>Nicad</a:t>
            </a:r>
            <a:r>
              <a:rPr kumimoji="1" lang="ja-JP" altLang="en-US" dirty="0" smtClean="0"/>
              <a:t>は解析対象のコードのレイアウトを変換させることで再現率が高く正確な類似コードを検出できるツールである</a:t>
            </a:r>
            <a:endParaRPr kumimoji="1" lang="en-US" altLang="ja-JP" dirty="0" smtClean="0"/>
          </a:p>
          <a:p>
            <a:endParaRPr kumimoji="1" lang="en-US" altLang="ja-JP" dirty="0" smtClean="0"/>
          </a:p>
          <a:p>
            <a:r>
              <a:rPr kumimoji="1" lang="ja-JP" altLang="en-US" dirty="0" smtClean="0"/>
              <a:t>この</a:t>
            </a:r>
            <a:r>
              <a:rPr kumimoji="1" lang="en-US" altLang="ja-JP" dirty="0" err="1" smtClean="0"/>
              <a:t>Nicad</a:t>
            </a:r>
            <a:r>
              <a:rPr kumimoji="1" lang="ja-JP" altLang="en-US" dirty="0" smtClean="0"/>
              <a:t>の標準の検出設定で検出を行い，さらにテストの再利用をする必要のない機能的に無意味な類似コードを削除する処理を行いました．</a:t>
            </a:r>
            <a:endParaRPr kumimoji="1" lang="en-US" altLang="ja-JP" dirty="0" smtClean="0"/>
          </a:p>
          <a:p>
            <a:endParaRPr kumimoji="1" lang="en-US" altLang="ja-JP" dirty="0" smtClean="0"/>
          </a:p>
          <a:p>
            <a:r>
              <a:rPr kumimoji="1" lang="en-US" altLang="ja-JP" dirty="0" smtClean="0"/>
              <a:t>2</a:t>
            </a:r>
            <a:r>
              <a:rPr kumimoji="1" lang="ja-JP" altLang="en-US" dirty="0" err="1" smtClean="0"/>
              <a:t>つの</a:t>
            </a:r>
            <a:r>
              <a:rPr kumimoji="1" lang="ja-JP" altLang="en-US" dirty="0" smtClean="0"/>
              <a:t>目の前処理として，プロジェクト内のテストファイルの収集を行います．</a:t>
            </a:r>
            <a:endParaRPr kumimoji="1" lang="en-US" altLang="ja-JP" dirty="0" smtClean="0"/>
          </a:p>
          <a:p>
            <a:endParaRPr kumimoji="1" lang="en-US" altLang="ja-JP" dirty="0" smtClean="0"/>
          </a:p>
          <a:p>
            <a:r>
              <a:rPr kumimoji="1" lang="ja-JP" altLang="en-US" dirty="0" smtClean="0"/>
              <a:t>本研究では，</a:t>
            </a:r>
            <a:r>
              <a:rPr kumimoji="1" lang="en-US" altLang="ja-JP" dirty="0" smtClean="0"/>
              <a:t>Junit</a:t>
            </a:r>
            <a:r>
              <a:rPr kumimoji="1" lang="ja-JP" altLang="en-US" dirty="0" smtClean="0"/>
              <a:t>のテスティングフレームワークを使用した単体テストを対象としています．</a:t>
            </a:r>
            <a:endParaRPr kumimoji="1" lang="en-US" altLang="ja-JP" dirty="0" smtClean="0"/>
          </a:p>
          <a:p>
            <a:endParaRPr kumimoji="1" lang="en-US" altLang="ja-JP" dirty="0" smtClean="0"/>
          </a:p>
          <a:p>
            <a:r>
              <a:rPr kumimoji="1" lang="ja-JP" altLang="en-US" dirty="0" smtClean="0"/>
              <a:t>で，</a:t>
            </a:r>
            <a:r>
              <a:rPr kumimoji="1" lang="en-US" altLang="ja-JP" dirty="0" smtClean="0"/>
              <a:t>JUnit</a:t>
            </a:r>
            <a:r>
              <a:rPr kumimoji="1" lang="ja-JP" altLang="en-US" dirty="0" smtClean="0"/>
              <a:t>の命名規則に則って，</a:t>
            </a:r>
            <a:r>
              <a:rPr kumimoji="1" lang="en-US" altLang="ja-JP" dirty="0" smtClean="0"/>
              <a:t>~~</a:t>
            </a:r>
          </a:p>
          <a:p>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10</a:t>
            </a:fld>
            <a:endParaRPr kumimoji="1" lang="ja-JP" altLang="en-US"/>
          </a:p>
        </p:txBody>
      </p:sp>
    </p:spTree>
    <p:extLst>
      <p:ext uri="{BB962C8B-B14F-4D97-AF65-F5344CB8AC3E}">
        <p14:creationId xmlns:p14="http://schemas.microsoft.com/office/powerpoint/2010/main" val="41761021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Step1</a:t>
            </a:r>
            <a:r>
              <a:rPr kumimoji="1" lang="ja-JP" altLang="en-US" dirty="0" smtClean="0"/>
              <a:t>では，テスト対象のコードに対して類似コードを検出します</a:t>
            </a:r>
            <a:endParaRPr kumimoji="1" lang="en-US" altLang="ja-JP" dirty="0" smtClean="0"/>
          </a:p>
          <a:p>
            <a:endParaRPr kumimoji="1" lang="en-US" altLang="ja-JP" dirty="0" smtClean="0"/>
          </a:p>
          <a:p>
            <a:r>
              <a:rPr kumimoji="1" lang="ja-JP" altLang="en-US" dirty="0" smtClean="0"/>
              <a:t>本研究では，類似コード検索ツールとして</a:t>
            </a:r>
            <a:r>
              <a:rPr kumimoji="1" lang="en-US" altLang="ja-JP" dirty="0" err="1" smtClean="0"/>
              <a:t>Nicad</a:t>
            </a:r>
            <a:r>
              <a:rPr kumimoji="1" lang="ja-JP" altLang="en-US" dirty="0" smtClean="0"/>
              <a:t>を使用します</a:t>
            </a:r>
            <a:endParaRPr kumimoji="1" lang="en-US" altLang="ja-JP" dirty="0" smtClean="0"/>
          </a:p>
          <a:p>
            <a:endParaRPr kumimoji="1" lang="en-US" altLang="ja-JP" dirty="0" smtClean="0"/>
          </a:p>
          <a:p>
            <a:r>
              <a:rPr kumimoji="1" lang="en-US" altLang="ja-JP" dirty="0" err="1" smtClean="0"/>
              <a:t>Nicad</a:t>
            </a:r>
            <a:r>
              <a:rPr kumimoji="1" lang="ja-JP" altLang="en-US" dirty="0" smtClean="0"/>
              <a:t>は，検索対象のソースコードのレイアウト統一的に変換させ行単位でソースコードを比較し類似コードを検出するツールであり，この手法によって高精度・高再現率の類似コードの検出を実現しています</a:t>
            </a:r>
            <a:endParaRPr kumimoji="1" lang="en-US" altLang="ja-JP" dirty="0" smtClean="0"/>
          </a:p>
          <a:p>
            <a:endParaRPr kumimoji="1" lang="en-US" altLang="ja-JP" dirty="0" smtClean="0"/>
          </a:p>
          <a:p>
            <a:r>
              <a:rPr kumimoji="1" lang="ja-JP" altLang="en-US" dirty="0" smtClean="0"/>
              <a:t>で，</a:t>
            </a:r>
            <a:r>
              <a:rPr kumimoji="1" lang="en-US" altLang="ja-JP" dirty="0" err="1" smtClean="0"/>
              <a:t>Nicad</a:t>
            </a:r>
            <a:r>
              <a:rPr kumimoji="1" lang="ja-JP" altLang="en-US" dirty="0" smtClean="0"/>
              <a:t>の標準の検索設定でテスト対象のコードに対して実行するとこのような類似コードペアを検出することができました</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11</a:t>
            </a:fld>
            <a:endParaRPr kumimoji="1" lang="ja-JP" altLang="en-US" dirty="0"/>
          </a:p>
        </p:txBody>
      </p:sp>
    </p:spTree>
    <p:extLst>
      <p:ext uri="{BB962C8B-B14F-4D97-AF65-F5344CB8AC3E}">
        <p14:creationId xmlns:p14="http://schemas.microsoft.com/office/powerpoint/2010/main" val="659520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Step2</a:t>
            </a:r>
            <a:r>
              <a:rPr kumimoji="1" lang="ja-JP" altLang="en-US" dirty="0" smtClean="0"/>
              <a:t>は，前処理と</a:t>
            </a:r>
            <a:r>
              <a:rPr kumimoji="1" lang="en-US" altLang="ja-JP" dirty="0" smtClean="0"/>
              <a:t>step1</a:t>
            </a:r>
            <a:r>
              <a:rPr kumimoji="1" lang="ja-JP" altLang="en-US" dirty="0" smtClean="0"/>
              <a:t>で得られた類似コードとテストコードを静的解析を行い，それぞれのメソッド，テストメソッド，メソッド呼び出しを取得します．</a:t>
            </a:r>
            <a:endParaRPr kumimoji="1" lang="en-US" altLang="ja-JP" dirty="0" smtClean="0"/>
          </a:p>
          <a:p>
            <a:endParaRPr kumimoji="1" lang="en-US" altLang="ja-JP" dirty="0" smtClean="0"/>
          </a:p>
          <a:p>
            <a:r>
              <a:rPr kumimoji="1" lang="ja-JP" altLang="en-US" dirty="0" smtClean="0"/>
              <a:t>今回は，</a:t>
            </a:r>
            <a:r>
              <a:rPr kumimoji="1" lang="en-US" altLang="ja-JP" dirty="0" smtClean="0"/>
              <a:t>ANTLR</a:t>
            </a:r>
            <a:r>
              <a:rPr kumimoji="1" lang="ja-JP" altLang="en-US" dirty="0" smtClean="0"/>
              <a:t>という解析器を自動生成するツールを使って</a:t>
            </a:r>
            <a:r>
              <a:rPr kumimoji="1" lang="en-US" altLang="ja-JP" dirty="0" smtClean="0"/>
              <a:t>Java</a:t>
            </a:r>
            <a:r>
              <a:rPr kumimoji="1" lang="ja-JP" altLang="en-US" dirty="0" smtClean="0"/>
              <a:t>言語の解析器を生成し，それを用いてソースコードの解析を行いました．</a:t>
            </a:r>
            <a:endParaRPr kumimoji="1" lang="en-US" altLang="ja-JP" dirty="0" smtClean="0"/>
          </a:p>
          <a:p>
            <a:endParaRPr kumimoji="1" lang="en-US" altLang="ja-JP" dirty="0" smtClean="0"/>
          </a:p>
          <a:p>
            <a:r>
              <a:rPr kumimoji="1" lang="ja-JP" altLang="en-US" dirty="0" smtClean="0"/>
              <a:t>具体的には，このようなテスト対象コード，テストコードを解析し，メソッド名　テストメソッド名，メソッド呼び出しを取得しました．</a:t>
            </a:r>
            <a:endParaRPr kumimoji="1" lang="en-US" altLang="ja-JP" dirty="0" smtClean="0"/>
          </a:p>
          <a:p>
            <a:endParaRPr kumimoji="1" lang="en-US" altLang="ja-JP" dirty="0" smtClean="0"/>
          </a:p>
          <a:p>
            <a:r>
              <a:rPr kumimoji="1" lang="ja-JP" altLang="en-US" dirty="0" smtClean="0"/>
              <a:t>次に</a:t>
            </a:r>
            <a:r>
              <a:rPr kumimoji="1" lang="en-US" altLang="ja-JP" dirty="0" smtClean="0"/>
              <a:t>step3</a:t>
            </a:r>
            <a:r>
              <a:rPr kumimoji="1" lang="ja-JP" altLang="en-US" dirty="0" err="1" smtClean="0"/>
              <a:t>です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12</a:t>
            </a:fld>
            <a:endParaRPr kumimoji="1" lang="ja-JP" altLang="en-US"/>
          </a:p>
        </p:txBody>
      </p:sp>
    </p:spTree>
    <p:extLst>
      <p:ext uri="{BB962C8B-B14F-4D97-AF65-F5344CB8AC3E}">
        <p14:creationId xmlns:p14="http://schemas.microsoft.com/office/powerpoint/2010/main" val="673169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step3</a:t>
            </a:r>
            <a:r>
              <a:rPr kumimoji="1" lang="ja-JP" altLang="en-US" dirty="0" smtClean="0"/>
              <a:t>では</a:t>
            </a:r>
            <a:r>
              <a:rPr kumimoji="1" lang="en-US" altLang="ja-JP" dirty="0" smtClean="0"/>
              <a:t>step2</a:t>
            </a:r>
            <a:r>
              <a:rPr kumimoji="1" lang="ja-JP" altLang="en-US" dirty="0" smtClean="0"/>
              <a:t>で得られたコード内の情報を基にテストコードとテスト対象コードをメソッド単位で対応付けを行います</a:t>
            </a: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Junit</a:t>
            </a:r>
            <a:r>
              <a:rPr kumimoji="1" lang="ja-JP" altLang="en-US" dirty="0" smtClean="0"/>
              <a:t>テストコードでは，このようにテスト対象のオブジェクトを生成し，テスト対象のコードのメソッドを呼び出して実行されます</a:t>
            </a: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err="1" smtClean="0"/>
              <a:t>なの</a:t>
            </a:r>
            <a:r>
              <a:rPr kumimoji="1" lang="ja-JP" altLang="en-US" dirty="0" smtClean="0"/>
              <a:t>で</a:t>
            </a:r>
            <a:r>
              <a:rPr kumimoji="1" lang="en-US" altLang="ja-JP" dirty="0" smtClean="0"/>
              <a:t>Step2</a:t>
            </a:r>
            <a:r>
              <a:rPr kumimoji="1" lang="ja-JP" altLang="en-US" dirty="0" smtClean="0"/>
              <a:t>で取得したメソッド呼び出しの情報を基に対応付けを行います</a:t>
            </a: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ただテストコード内では複数のメソッドが呼び出されていることもあるので，さらにメソッド名の比較も行います</a:t>
            </a: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テストメソッド名の書き方は、テスト対象のメソッドの中で行われる処理を忠実に表すことが推奨されており，テスト対象のメソッド名が記述されます．</a:t>
            </a: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なので，</a:t>
            </a:r>
            <a:r>
              <a:rPr lang="ja-JP" altLang="en-US" dirty="0" smtClean="0"/>
              <a:t>テストメソッドを区切り文字や大文字で分割し，テスト対象のコードのメソッド名と部分一致した時対応付けを行いました</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テストメソッド名の書き方は、テスト対象のメソッドの中で行われる処理を忠実に表すことが推奨されており，キャメルケースの命名規則で記述されていることが多いということで</a:t>
            </a: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テストメソッドを区切り文字や大文字で分割し，プロダクションメソッドに部分一致した時対応付ける</a:t>
            </a:r>
            <a:endParaRPr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13</a:t>
            </a:fld>
            <a:endParaRPr kumimoji="1" lang="ja-JP" altLang="en-US"/>
          </a:p>
        </p:txBody>
      </p:sp>
    </p:spTree>
    <p:extLst>
      <p:ext uri="{BB962C8B-B14F-4D97-AF65-F5344CB8AC3E}">
        <p14:creationId xmlns:p14="http://schemas.microsoft.com/office/powerpoint/2010/main" val="30092819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Step3</a:t>
            </a:r>
            <a:r>
              <a:rPr kumimoji="1" lang="ja-JP" altLang="en-US" dirty="0" smtClean="0"/>
              <a:t>では，</a:t>
            </a:r>
            <a:r>
              <a:rPr kumimoji="1" lang="en-US" altLang="ja-JP" dirty="0" smtClean="0"/>
              <a:t>Step2</a:t>
            </a:r>
            <a:r>
              <a:rPr kumimoji="1" lang="ja-JP" altLang="en-US" dirty="0" smtClean="0"/>
              <a:t>によって得られる対応付け表を基に類似コードペアの分類を行います</a:t>
            </a:r>
            <a:endParaRPr kumimoji="1" lang="en-US" altLang="ja-JP" dirty="0" smtClean="0"/>
          </a:p>
          <a:p>
            <a:endParaRPr kumimoji="1" lang="en-US" altLang="ja-JP" dirty="0" smtClean="0"/>
          </a:p>
          <a:p>
            <a:r>
              <a:rPr kumimoji="1" lang="ja-JP" altLang="en-US" dirty="0" smtClean="0"/>
              <a:t>こちらの対応付け表をもとに</a:t>
            </a:r>
            <a:endParaRPr kumimoji="1" lang="en-US" altLang="ja-JP" dirty="0" smtClean="0"/>
          </a:p>
          <a:p>
            <a:endParaRPr kumimoji="1" lang="en-US" altLang="ja-JP" dirty="0" smtClean="0"/>
          </a:p>
          <a:p>
            <a:r>
              <a:rPr kumimoji="1" lang="ja-JP" altLang="en-US" dirty="0" smtClean="0"/>
              <a:t>両方ともテストがないものは</a:t>
            </a:r>
            <a:r>
              <a:rPr kumimoji="1" lang="ja-JP" altLang="en-US" baseline="0" dirty="0" smtClean="0"/>
              <a:t> </a:t>
            </a:r>
            <a:r>
              <a:rPr kumimoji="1" lang="ja-JP" altLang="en-US" dirty="0" smtClean="0"/>
              <a:t>→ テストコードが存在しない類似コードペア</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どちらの片方にテストがあるものは →　</a:t>
            </a:r>
            <a:r>
              <a:rPr lang="ja-JP" altLang="en-US" dirty="0" smtClean="0">
                <a:latin typeface="ＭＳ Ｐゴシック" panose="020B0600070205080204" pitchFamily="50" charset="-128"/>
                <a:ea typeface="ＭＳ Ｐゴシック" panose="020B0600070205080204" pitchFamily="50" charset="-128"/>
              </a:rPr>
              <a:t>どちらか片方のコード片にテストコードが存在する類似コードペア</a:t>
            </a:r>
            <a:endParaRPr kumimoji="1" lang="ja-JP" altLang="en-US" dirty="0" smtClean="0">
              <a:latin typeface="ＭＳ Ｐゴシック" panose="020B0600070205080204" pitchFamily="50" charset="-128"/>
              <a:ea typeface="ＭＳ Ｐゴシック" panose="020B0600070205080204" pitchFamily="50" charset="-128"/>
            </a:endParaRPr>
          </a:p>
          <a:p>
            <a:endParaRPr kumimoji="1" lang="en-US" altLang="ja-JP" dirty="0" smtClean="0"/>
          </a:p>
          <a:p>
            <a:r>
              <a:rPr kumimoji="1" lang="ja-JP" altLang="en-US" dirty="0" smtClean="0"/>
              <a:t>両方あるものは</a:t>
            </a:r>
            <a:r>
              <a:rPr kumimoji="1" lang="ja-JP" altLang="en-US" baseline="0" dirty="0" smtClean="0"/>
              <a:t> → 両方のコード片にテストコードが存在する類似コードペア</a:t>
            </a:r>
            <a:endParaRPr kumimoji="1" lang="en-US" altLang="ja-JP" baseline="0" dirty="0" smtClean="0"/>
          </a:p>
          <a:p>
            <a:endParaRPr kumimoji="1" lang="en-US" altLang="ja-JP" baseline="0" dirty="0" smtClean="0"/>
          </a:p>
          <a:p>
            <a:r>
              <a:rPr kumimoji="1" lang="ja-JP" altLang="en-US" baseline="0" dirty="0" smtClean="0"/>
              <a:t>このように</a:t>
            </a:r>
            <a:r>
              <a:rPr kumimoji="1" lang="en-US" altLang="ja-JP" baseline="0" dirty="0" smtClean="0"/>
              <a:t>3</a:t>
            </a:r>
            <a:r>
              <a:rPr kumimoji="1" lang="ja-JP" altLang="en-US" baseline="0" dirty="0" smtClean="0"/>
              <a:t>種類に分類しました</a:t>
            </a:r>
            <a:endParaRPr kumimoji="1" lang="en-US" altLang="ja-JP" baseline="0" dirty="0" smtClean="0"/>
          </a:p>
          <a:p>
            <a:endParaRPr kumimoji="1" lang="en-US" altLang="ja-JP" baseline="0" dirty="0" smtClean="0"/>
          </a:p>
          <a:p>
            <a:r>
              <a:rPr kumimoji="1" lang="ja-JP" altLang="en-US" baseline="0" dirty="0" smtClean="0"/>
              <a:t>この結果を基に調査を行います</a:t>
            </a:r>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14</a:t>
            </a:fld>
            <a:endParaRPr kumimoji="1" lang="ja-JP" altLang="en-US"/>
          </a:p>
        </p:txBody>
      </p:sp>
    </p:spTree>
    <p:extLst>
      <p:ext uri="{BB962C8B-B14F-4D97-AF65-F5344CB8AC3E}">
        <p14:creationId xmlns:p14="http://schemas.microsoft.com/office/powerpoint/2010/main" val="27393529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そこで，本研究では類似コードペアをテストコードの有無によって</a:t>
            </a:r>
            <a:r>
              <a:rPr kumimoji="1" lang="en-US" altLang="ja-JP" dirty="0" smtClean="0"/>
              <a:t>3</a:t>
            </a:r>
            <a:r>
              <a:rPr kumimoji="1" lang="ja-JP" altLang="en-US" dirty="0" smtClean="0"/>
              <a:t>種類に分類し，その結果を基に以下の調査を行いました．</a:t>
            </a:r>
            <a:endParaRPr kumimoji="1" lang="en-US" altLang="ja-JP" dirty="0" smtClean="0"/>
          </a:p>
          <a:p>
            <a:endParaRPr kumimoji="1" lang="en-US" altLang="ja-JP" dirty="0" smtClean="0"/>
          </a:p>
          <a:p>
            <a:r>
              <a:rPr kumimoji="1" lang="ja-JP" altLang="en-US" dirty="0" smtClean="0"/>
              <a:t>まず，調査</a:t>
            </a:r>
            <a:r>
              <a:rPr kumimoji="1" lang="en-US" altLang="ja-JP" dirty="0" smtClean="0"/>
              <a:t>1</a:t>
            </a:r>
            <a:r>
              <a:rPr kumimoji="1" lang="ja-JP" altLang="en-US" dirty="0" smtClean="0"/>
              <a:t>では既存プロジェクトを対象にテストコードの再利用候補となる類似コードペアはどの程度存在するか調査しました．</a:t>
            </a:r>
            <a:endParaRPr kumimoji="1" lang="en-US" altLang="ja-JP" dirty="0" smtClean="0"/>
          </a:p>
          <a:p>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この調査で，既存プロジェクト内で類似コード間のテスト再利用手法がどの程度有効なのかを明らかにしていきます．</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次に調査</a:t>
            </a:r>
            <a:r>
              <a:rPr lang="en-US" altLang="ja-JP" dirty="0" smtClean="0"/>
              <a:t>2</a:t>
            </a:r>
            <a:r>
              <a:rPr lang="ja-JP" altLang="en-US" dirty="0" smtClean="0"/>
              <a:t>では，</a:t>
            </a:r>
            <a:r>
              <a:rPr lang="ja-JP" altLang="en-US" sz="1200" dirty="0" smtClean="0"/>
              <a:t>両方のコード片にテストコードが存在する類似コードペアを対象に調査を行い，類似コードペアの類似度と対応するテストコードの類似度はどのような関係があるかを明らかにしていきます．</a:t>
            </a: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1200" dirty="0" smtClean="0"/>
              <a:t>テストコードの類似度が高ければ再利用できる可能性も高いので</a:t>
            </a: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15</a:t>
            </a:fld>
            <a:endParaRPr kumimoji="1" lang="ja-JP" altLang="en-US"/>
          </a:p>
        </p:txBody>
      </p:sp>
    </p:spTree>
    <p:extLst>
      <p:ext uri="{BB962C8B-B14F-4D97-AF65-F5344CB8AC3E}">
        <p14:creationId xmlns:p14="http://schemas.microsoft.com/office/powerpoint/2010/main" val="17803056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16</a:t>
            </a:fld>
            <a:endParaRPr kumimoji="1" lang="ja-JP" altLang="en-US"/>
          </a:p>
        </p:txBody>
      </p:sp>
    </p:spTree>
    <p:extLst>
      <p:ext uri="{BB962C8B-B14F-4D97-AF65-F5344CB8AC3E}">
        <p14:creationId xmlns:p14="http://schemas.microsoft.com/office/powerpoint/2010/main" val="9046897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前のミーティングで問題になっていたプロダクションコードの類似度とテストコードの類似度の関係についてですが、それぞれ</a:t>
            </a:r>
            <a:r>
              <a:rPr kumimoji="1" lang="en-US" altLang="ja-JP" dirty="0" smtClean="0"/>
              <a:t>type</a:t>
            </a:r>
            <a:r>
              <a:rPr kumimoji="1" lang="ja-JP" altLang="en-US" dirty="0" smtClean="0"/>
              <a:t>別に調べたところこんな感じになりました。</a:t>
            </a:r>
            <a:endParaRPr kumimoji="1"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プロダクションコードが類似していない場合</a:t>
            </a:r>
            <a:r>
              <a:rPr kumimoji="1" lang="en-US" altLang="ja-JP" dirty="0" smtClean="0"/>
              <a:t>(Not Similar)</a:t>
            </a:r>
            <a:r>
              <a:rPr kumimoji="1" lang="ja-JP" altLang="en-US" dirty="0" smtClean="0"/>
              <a:t>は、やはり類似しているテストコードは、見つかりませんでした</a:t>
            </a:r>
            <a:endParaRPr kumimoji="1" lang="en-US" altLang="ja-JP" dirty="0" smtClean="0"/>
          </a:p>
          <a:p>
            <a:endParaRPr kumimoji="1" lang="en-US" altLang="ja-JP" dirty="0" smtClean="0"/>
          </a:p>
          <a:p>
            <a:r>
              <a:rPr kumimoji="1" lang="ja-JP" altLang="en-US" dirty="0" smtClean="0"/>
              <a:t>プロダクションコードの類似度が</a:t>
            </a:r>
            <a:r>
              <a:rPr kumimoji="1" lang="en-US" altLang="ja-JP" dirty="0" smtClean="0"/>
              <a:t>type2,type3</a:t>
            </a:r>
            <a:r>
              <a:rPr kumimoji="1" lang="ja-JP" altLang="en-US" dirty="0" smtClean="0"/>
              <a:t>の場合は、検出されるテストコードの類似度も</a:t>
            </a:r>
            <a:r>
              <a:rPr kumimoji="1" lang="en-US" altLang="ja-JP" dirty="0" smtClean="0"/>
              <a:t>type2,type3</a:t>
            </a:r>
            <a:r>
              <a:rPr kumimoji="1" lang="ja-JP" altLang="en-US" dirty="0" smtClean="0"/>
              <a:t>が多いという結果になりました。</a:t>
            </a:r>
            <a:endParaRPr kumimoji="1" lang="en-US" altLang="ja-JP" dirty="0" smtClean="0"/>
          </a:p>
          <a:p>
            <a:endParaRPr kumimoji="1" lang="en-US" altLang="ja-JP" dirty="0" smtClean="0"/>
          </a:p>
          <a:p>
            <a:r>
              <a:rPr kumimoji="1" lang="ja-JP" altLang="en-US" dirty="0" smtClean="0"/>
              <a:t>・プロダクションコードの類似度が</a:t>
            </a:r>
            <a:r>
              <a:rPr kumimoji="1" lang="en-US" altLang="ja-JP" dirty="0" smtClean="0"/>
              <a:t>type2</a:t>
            </a:r>
            <a:r>
              <a:rPr kumimoji="1" lang="ja-JP" altLang="en-US" dirty="0" smtClean="0"/>
              <a:t>の場合、テストコードの類似度も</a:t>
            </a:r>
            <a:r>
              <a:rPr kumimoji="1" lang="en-US" altLang="ja-JP" dirty="0" smtClean="0"/>
              <a:t>type2</a:t>
            </a:r>
            <a:r>
              <a:rPr kumimoji="1" lang="ja-JP" altLang="en-US" dirty="0" smtClean="0"/>
              <a:t>が多く</a:t>
            </a:r>
            <a:r>
              <a:rPr kumimoji="1" lang="en-US" altLang="ja-JP" dirty="0" smtClean="0"/>
              <a:t>(77</a:t>
            </a:r>
            <a:r>
              <a:rPr kumimoji="1" lang="ja-JP" altLang="en-US" dirty="0" smtClean="0"/>
              <a:t>個</a:t>
            </a:r>
            <a:r>
              <a:rPr kumimoji="1" lang="en-US" altLang="ja-JP" dirty="0" smtClean="0"/>
              <a:t>)</a:t>
            </a:r>
            <a:r>
              <a:rPr kumimoji="1" lang="ja-JP" altLang="en-US" dirty="0" smtClean="0"/>
              <a:t>　で、これらの</a:t>
            </a:r>
            <a:r>
              <a:rPr kumimoji="1" lang="en-US" altLang="ja-JP" dirty="0" smtClean="0"/>
              <a:t>type2</a:t>
            </a:r>
            <a:r>
              <a:rPr kumimoji="1" lang="ja-JP" altLang="en-US" dirty="0" smtClean="0"/>
              <a:t>の類似コードはメソッド名などの一貫した変更をされているものが多かった。おそらく開発者のコピーアンドペーストによるプロダクションコードの意図的な再利用を実施した場合、そのコードに対応するテストコードも意図的に再利用している可能性が高い</a:t>
            </a:r>
            <a:endParaRPr kumimoji="1" lang="en-US" altLang="ja-JP" dirty="0" smtClean="0"/>
          </a:p>
          <a:p>
            <a:endParaRPr kumimoji="1" lang="en-US" altLang="ja-JP" dirty="0" smtClean="0"/>
          </a:p>
          <a:p>
            <a:r>
              <a:rPr kumimoji="1" lang="ja-JP" altLang="en-US" dirty="0" smtClean="0"/>
              <a:t>これは、自動化できる</a:t>
            </a:r>
            <a:endParaRPr kumimoji="1" lang="en-US" altLang="ja-JP" dirty="0" smtClean="0"/>
          </a:p>
          <a:p>
            <a:endParaRPr kumimoji="1" lang="en-US" altLang="ja-JP" dirty="0" smtClean="0"/>
          </a:p>
          <a:p>
            <a:r>
              <a:rPr kumimoji="1" lang="ja-JP" altLang="en-US" dirty="0" smtClean="0"/>
              <a:t>プロダクションコードの類似度が</a:t>
            </a:r>
            <a:r>
              <a:rPr kumimoji="1" lang="en-US" altLang="ja-JP" dirty="0" smtClean="0"/>
              <a:t>type3</a:t>
            </a:r>
            <a:r>
              <a:rPr kumimoji="1" lang="ja-JP" altLang="en-US" dirty="0" smtClean="0"/>
              <a:t>でテストコードの類似度が</a:t>
            </a:r>
            <a:r>
              <a:rPr kumimoji="1" lang="en-US" altLang="ja-JP" dirty="0" smtClean="0"/>
              <a:t>type2(28</a:t>
            </a:r>
            <a:r>
              <a:rPr kumimoji="1" lang="ja-JP" altLang="en-US" dirty="0" smtClean="0"/>
              <a:t>個</a:t>
            </a:r>
            <a:r>
              <a:rPr kumimoji="1" lang="en-US" altLang="ja-JP" dirty="0" smtClean="0"/>
              <a:t>)</a:t>
            </a:r>
            <a:r>
              <a:rPr kumimoji="1" lang="ja-JP" altLang="en-US" dirty="0" smtClean="0"/>
              <a:t>が多い理由は、</a:t>
            </a:r>
            <a:r>
              <a:rPr kumimoji="1" lang="en-US" altLang="ja-JP" dirty="0" smtClean="0"/>
              <a:t>type3</a:t>
            </a:r>
            <a:r>
              <a:rPr kumimoji="1" lang="ja-JP" altLang="en-US" dirty="0" smtClean="0"/>
              <a:t>のプロダクションコードは、文の一行程度の追加、削除の違いがあるコード片のペアで、一行程度の変更はあるが、振る舞いとしてはほとんど変わらないものが多いからだと考えます。</a:t>
            </a:r>
            <a:endParaRPr kumimoji="1" lang="en-US" altLang="ja-JP" dirty="0" smtClean="0"/>
          </a:p>
          <a:p>
            <a:endParaRPr kumimoji="1" lang="en-US" altLang="ja-JP" dirty="0" smtClean="0"/>
          </a:p>
          <a:p>
            <a:r>
              <a:rPr kumimoji="1" lang="ja-JP" altLang="en-US" dirty="0" smtClean="0"/>
              <a:t>つまり、振る舞いが同じコード片であれば、テストを再利用できる可能性が高いです、で結果的に振る舞いが同じコードのペアは構文的に類似しているものが多いので、</a:t>
            </a:r>
            <a:r>
              <a:rPr kumimoji="1" lang="en-US" altLang="ja-JP" dirty="0" smtClean="0"/>
              <a:t>type2,type3</a:t>
            </a:r>
            <a:r>
              <a:rPr kumimoji="1" lang="ja-JP" altLang="en-US" dirty="0" smtClean="0"/>
              <a:t>の類似度コードのペアはテストを再利用できる可能性が高いというかんじですね　</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19</a:t>
            </a:fld>
            <a:endParaRPr kumimoji="1" lang="ja-JP" altLang="en-US"/>
          </a:p>
        </p:txBody>
      </p:sp>
    </p:spTree>
    <p:extLst>
      <p:ext uri="{BB962C8B-B14F-4D97-AF65-F5344CB8AC3E}">
        <p14:creationId xmlns:p14="http://schemas.microsoft.com/office/powerpoint/2010/main" val="826598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24</a:t>
            </a:fld>
            <a:endParaRPr kumimoji="1" lang="ja-JP" altLang="en-US" dirty="0"/>
          </a:p>
        </p:txBody>
      </p:sp>
    </p:spTree>
    <p:extLst>
      <p:ext uri="{BB962C8B-B14F-4D97-AF65-F5344CB8AC3E}">
        <p14:creationId xmlns:p14="http://schemas.microsoft.com/office/powerpoint/2010/main" val="2073663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まず，背景からです．近年ソフトウェアに求められる要件が高度化・多様化する一方で，ユーザからはソフトウェアの品質確保やコスト削減に対する要求も増加しています．</a:t>
            </a:r>
            <a:endParaRPr kumimoji="1" lang="en-US" altLang="ja-JP" dirty="0" smtClean="0"/>
          </a:p>
          <a:p>
            <a:endParaRPr kumimoji="1" lang="en-US" altLang="ja-JP" dirty="0" smtClean="0"/>
          </a:p>
          <a:p>
            <a:r>
              <a:rPr kumimoji="1" lang="ja-JP" altLang="en-US" dirty="0" smtClean="0"/>
              <a:t>その中でも，ソフトウェアのテスト工程は開発全体のコストに占める割合が大きく，品質確保の要である</a:t>
            </a:r>
            <a:endParaRPr kumimoji="1" lang="en-US" altLang="ja-JP" dirty="0" smtClean="0"/>
          </a:p>
          <a:p>
            <a:endParaRPr kumimoji="1" lang="en-US" altLang="ja-JP" dirty="0" smtClean="0"/>
          </a:p>
          <a:p>
            <a:r>
              <a:rPr kumimoji="1" lang="ja-JP" altLang="en-US" dirty="0" smtClean="0"/>
              <a:t>しかし，現状ではテスト作成作業の大部分が人手によって行われており，多くのテストを作成しようとするとそれに比例してコストも増加してしまいます</a:t>
            </a:r>
            <a:endParaRPr kumimoji="1" lang="en-US" altLang="ja-JP" dirty="0" smtClean="0"/>
          </a:p>
          <a:p>
            <a:endParaRPr kumimoji="1" lang="en-US" altLang="ja-JP" dirty="0" smtClean="0"/>
          </a:p>
          <a:p>
            <a:r>
              <a:rPr kumimoji="1" lang="ja-JP" altLang="en-US" dirty="0" smtClean="0"/>
              <a:t>このような状況の中で，ソフトウェアの品質を確保しつつコスト削減を達成するためにテストコード自動生成ツールの利用が進んでいます．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2</a:t>
            </a:fld>
            <a:endParaRPr kumimoji="1" lang="ja-JP" altLang="en-US" dirty="0"/>
          </a:p>
        </p:txBody>
      </p:sp>
    </p:spTree>
    <p:extLst>
      <p:ext uri="{BB962C8B-B14F-4D97-AF65-F5344CB8AC3E}">
        <p14:creationId xmlns:p14="http://schemas.microsoft.com/office/powerpoint/2010/main" val="3526280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ここでは，既存のテストコード自動生成ツールを紹介します</a:t>
            </a:r>
            <a:endParaRPr kumimoji="1" lang="en-US" altLang="ja-JP" dirty="0" smtClean="0"/>
          </a:p>
          <a:p>
            <a:endParaRPr kumimoji="1" lang="en-US" altLang="ja-JP" dirty="0" smtClean="0"/>
          </a:p>
          <a:p>
            <a:r>
              <a:rPr kumimoji="1" lang="ja-JP" altLang="en-US" dirty="0" smtClean="0"/>
              <a:t>既存のテストコード自動生成ツールはこのように多く存在しています．これらのツールは単体テストを対象としています．</a:t>
            </a:r>
            <a:endParaRPr kumimoji="1" lang="en-US" altLang="ja-JP" dirty="0" smtClean="0"/>
          </a:p>
          <a:p>
            <a:endParaRPr kumimoji="1" lang="en-US" altLang="ja-JP" dirty="0" smtClean="0"/>
          </a:p>
          <a:p>
            <a:r>
              <a:rPr kumimoji="1" lang="ja-JP" altLang="en-US" dirty="0" smtClean="0"/>
              <a:t>これらのツールの中の一つである．</a:t>
            </a:r>
            <a:r>
              <a:rPr kumimoji="1" lang="en-US" altLang="ja-JP" dirty="0" err="1" smtClean="0"/>
              <a:t>EvoSuite</a:t>
            </a:r>
            <a:r>
              <a:rPr kumimoji="1" lang="ja-JP" altLang="en-US" dirty="0" smtClean="0"/>
              <a:t>は，ハイブリッド検索，動的記号実行，テスト容易化変換を統合した検索ベースのアプローチを用いたツールとなっています．</a:t>
            </a:r>
            <a:endParaRPr kumimoji="1" lang="en-US" altLang="ja-JP" dirty="0" smtClean="0"/>
          </a:p>
          <a:p>
            <a:endParaRPr kumimoji="1" lang="en-US" altLang="ja-JP" dirty="0" smtClean="0"/>
          </a:p>
          <a:p>
            <a:r>
              <a:rPr kumimoji="1" lang="ja-JP" altLang="en-US" dirty="0" smtClean="0"/>
              <a:t>これらの既存の自動生成ツールを利用することで開発者の実装コストを削減し，短期間でテストコードを生成することができます</a:t>
            </a:r>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3</a:t>
            </a:fld>
            <a:endParaRPr kumimoji="1" lang="ja-JP" altLang="en-US"/>
          </a:p>
        </p:txBody>
      </p:sp>
    </p:spTree>
    <p:extLst>
      <p:ext uri="{BB962C8B-B14F-4D97-AF65-F5344CB8AC3E}">
        <p14:creationId xmlns:p14="http://schemas.microsoft.com/office/powerpoint/2010/main" val="2856781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次に研究課題です．</a:t>
            </a:r>
            <a:endParaRPr kumimoji="1" lang="en-US" altLang="ja-JP" dirty="0" smtClean="0"/>
          </a:p>
          <a:p>
            <a:endParaRPr kumimoji="1" lang="en-US" altLang="ja-JP" dirty="0" smtClean="0"/>
          </a:p>
          <a:p>
            <a:r>
              <a:rPr kumimoji="1" lang="ja-JP" altLang="en-US" dirty="0" smtClean="0"/>
              <a:t>前のスライドで既存の自動生成ツールの利用は開発者の実装コストを削減するというメリットがありますが，自動生成されたテストコードは保守作業を困難にするといった課題があります．</a:t>
            </a:r>
            <a:endParaRPr kumimoji="1" lang="en-US" altLang="ja-JP" dirty="0" smtClean="0"/>
          </a:p>
          <a:p>
            <a:endParaRPr kumimoji="1" lang="en-US" altLang="ja-JP" dirty="0" smtClean="0"/>
          </a:p>
          <a:p>
            <a:r>
              <a:rPr kumimoji="1" lang="ja-JP" altLang="en-US" dirty="0" smtClean="0"/>
              <a:t>この主な原因として，</a:t>
            </a:r>
            <a:endParaRPr kumimoji="1" lang="en-US" altLang="ja-JP" dirty="0" smtClean="0"/>
          </a:p>
          <a:p>
            <a:endParaRPr kumimoji="1" lang="en-US" altLang="ja-JP" dirty="0" smtClean="0"/>
          </a:p>
          <a:p>
            <a:r>
              <a:rPr kumimoji="1" lang="ja-JP" altLang="en-US" dirty="0" smtClean="0"/>
              <a:t>・自動生成されたテストコードは，実際の対象コードの作成の経緯や意図に基づいて生成されていないので開発者は理解しにくい</a:t>
            </a:r>
            <a:endParaRPr kumimoji="1" lang="en-US" altLang="ja-JP" dirty="0" smtClean="0"/>
          </a:p>
          <a:p>
            <a:endParaRPr kumimoji="1" lang="en-US" altLang="ja-JP" dirty="0" smtClean="0"/>
          </a:p>
          <a:p>
            <a:r>
              <a:rPr kumimoji="1" lang="ja-JP" altLang="en-US" dirty="0" smtClean="0"/>
              <a:t>ということや</a:t>
            </a:r>
            <a:endParaRPr kumimoji="1" lang="en-US" altLang="ja-JP" dirty="0" smtClean="0"/>
          </a:p>
          <a:p>
            <a:endParaRPr kumimoji="1" lang="en-US" altLang="ja-JP" dirty="0" smtClean="0"/>
          </a:p>
          <a:p>
            <a:r>
              <a:rPr kumimoji="1" lang="ja-JP" altLang="en-US" dirty="0" smtClean="0"/>
              <a:t>・開発者は自動生成されたテストコードを信用していないといったことが上げられます</a:t>
            </a:r>
            <a:endParaRPr kumimoji="1" lang="en-US" altLang="ja-JP" dirty="0" smtClean="0"/>
          </a:p>
          <a:p>
            <a:endParaRPr kumimoji="1" lang="en-US" altLang="ja-JP" dirty="0" smtClean="0"/>
          </a:p>
          <a:p>
            <a:r>
              <a:rPr kumimoji="1" lang="ja-JP" altLang="en-US" dirty="0" smtClean="0"/>
              <a:t>このような原因から，テストが失敗したとき開発者は自動生成されたテストコードに問題があるのか，テスト対象のコードによるものなのか判断が難しくなります．</a:t>
            </a:r>
            <a:endParaRPr kumimoji="1" lang="en-US" altLang="ja-JP" dirty="0" smtClean="0"/>
          </a:p>
          <a:p>
            <a:endParaRPr kumimoji="1" lang="en-US" altLang="ja-JP" dirty="0" smtClean="0"/>
          </a:p>
          <a:p>
            <a:r>
              <a:rPr kumimoji="1" lang="ja-JP" altLang="en-US" dirty="0" smtClean="0"/>
              <a:t>一般に，テストコードのメンテナンスにかかる継続的なコストは，テストコードの作成コストをはるかに上回るため，はじめに理解しやすく良質なテストコードを作成する必要があります</a:t>
            </a:r>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4</a:t>
            </a:fld>
            <a:endParaRPr kumimoji="1" lang="ja-JP" altLang="en-US"/>
          </a:p>
        </p:txBody>
      </p:sp>
    </p:spTree>
    <p:extLst>
      <p:ext uri="{BB962C8B-B14F-4D97-AF65-F5344CB8AC3E}">
        <p14:creationId xmlns:p14="http://schemas.microsoft.com/office/powerpoint/2010/main" val="9705528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我々は，この課題の解決方法として既存テストの再利用によるテストコード自動生成ツールが必要だと考えます</a:t>
            </a:r>
            <a:endParaRPr kumimoji="1" lang="en-US" altLang="ja-JP" dirty="0" smtClean="0"/>
          </a:p>
          <a:p>
            <a:endParaRPr kumimoji="1" lang="en-US" altLang="ja-JP" dirty="0" smtClean="0"/>
          </a:p>
          <a:p>
            <a:r>
              <a:rPr kumimoji="1" lang="ja-JP" altLang="en-US" dirty="0" smtClean="0"/>
              <a:t>既存のテストを再利用することは，既存の実用的に使われているテストコードを利用できることから，</a:t>
            </a:r>
            <a:r>
              <a:rPr lang="ja-JP" altLang="en-US" dirty="0" smtClean="0"/>
              <a:t>信頼性の高いテストコードを使えることや命名規則に従ったテストコードを生成できると考えます．</a:t>
            </a:r>
            <a:endParaRPr lang="en-US" altLang="ja-JP" dirty="0" smtClean="0"/>
          </a:p>
          <a:p>
            <a:endParaRPr kumimoji="1" lang="en-US" altLang="ja-JP" dirty="0" smtClean="0"/>
          </a:p>
          <a:p>
            <a:r>
              <a:rPr kumimoji="1" lang="ja-JP" altLang="en-US" dirty="0" smtClean="0"/>
              <a:t>本研究では，既存テストの再利用手法として，類似コード間でのテスト再利用手法を提案しています．</a:t>
            </a:r>
            <a:endParaRPr kumimoji="1" lang="en-US" altLang="ja-JP" dirty="0" smtClean="0"/>
          </a:p>
          <a:p>
            <a:endParaRPr kumimoji="1" lang="en-US" altLang="ja-JP" dirty="0" smtClean="0"/>
          </a:p>
          <a:p>
            <a:r>
              <a:rPr kumimoji="1" lang="ja-JP" altLang="en-US" dirty="0" smtClean="0"/>
              <a:t>この手法は，テストコードがないコード片</a:t>
            </a:r>
            <a:r>
              <a:rPr kumimoji="1" lang="en-US" altLang="ja-JP" dirty="0" smtClean="0"/>
              <a:t>A</a:t>
            </a:r>
            <a:r>
              <a:rPr kumimoji="1" lang="ja-JP" altLang="en-US" dirty="0" smtClean="0"/>
              <a:t>に対して類似したコード片</a:t>
            </a:r>
            <a:r>
              <a:rPr kumimoji="1" lang="en-US" altLang="ja-JP" dirty="0" smtClean="0"/>
              <a:t>B</a:t>
            </a:r>
            <a:r>
              <a:rPr kumimoji="1" lang="ja-JP" altLang="en-US" dirty="0" err="1" smtClean="0"/>
              <a:t>を検</a:t>
            </a:r>
            <a:r>
              <a:rPr kumimoji="1" lang="ja-JP" altLang="en-US" dirty="0" smtClean="0"/>
              <a:t>出し，その類似コードに対応するテストコードをコード片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この時に，コード片</a:t>
            </a:r>
            <a:r>
              <a:rPr kumimoji="1" lang="en-US" altLang="ja-JP" dirty="0" smtClean="0"/>
              <a:t>A</a:t>
            </a:r>
            <a:r>
              <a:rPr kumimoji="1" lang="ja-JP" altLang="en-US" dirty="0" smtClean="0"/>
              <a:t>と類似コード片</a:t>
            </a:r>
            <a:r>
              <a:rPr kumimoji="1" lang="en-US" altLang="ja-JP" dirty="0" smtClean="0"/>
              <a:t>B</a:t>
            </a:r>
            <a:r>
              <a:rPr kumimoji="1" lang="ja-JP" altLang="en-US" dirty="0" smtClean="0"/>
              <a:t>を合わせて類似コードペアと呼びます．</a:t>
            </a:r>
            <a:endParaRPr kumimoji="1" lang="en-US" altLang="ja-JP" dirty="0" smtClean="0"/>
          </a:p>
          <a:p>
            <a:endParaRPr kumimoji="1" lang="en-US" altLang="ja-JP" dirty="0" smtClean="0"/>
          </a:p>
          <a:p>
            <a:r>
              <a:rPr kumimoji="1" lang="ja-JP" altLang="en-US" dirty="0" smtClean="0"/>
              <a:t>またこの時，テストコードの再利用候補となるのは，類似コードのペアの内どちらか片方のコード片にテストコードが存在する類似コードペアになります．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5</a:t>
            </a:fld>
            <a:endParaRPr kumimoji="1" lang="ja-JP" altLang="en-US"/>
          </a:p>
        </p:txBody>
      </p:sp>
    </p:spTree>
    <p:extLst>
      <p:ext uri="{BB962C8B-B14F-4D97-AF65-F5344CB8AC3E}">
        <p14:creationId xmlns:p14="http://schemas.microsoft.com/office/powerpoint/2010/main" val="11677144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我々は，この課題の解決方法として既存テストの再利用によるテストコード自動生成ツールが必要だと考えます</a:t>
            </a:r>
            <a:endParaRPr kumimoji="1" lang="en-US" altLang="ja-JP" dirty="0" smtClean="0"/>
          </a:p>
          <a:p>
            <a:endParaRPr kumimoji="1" lang="en-US" altLang="ja-JP" dirty="0" smtClean="0"/>
          </a:p>
          <a:p>
            <a:r>
              <a:rPr kumimoji="1" lang="ja-JP" altLang="en-US" dirty="0" smtClean="0"/>
              <a:t>既存のテストを再利用することは，既存の実用的に使われているテストコードを利用できることから，</a:t>
            </a:r>
            <a:r>
              <a:rPr lang="ja-JP" altLang="en-US" dirty="0" smtClean="0"/>
              <a:t>信頼性の高いテストコードを使えることや命名規則に従ったテストコードを生成できると考えます．</a:t>
            </a:r>
            <a:endParaRPr lang="en-US" altLang="ja-JP" dirty="0" smtClean="0"/>
          </a:p>
          <a:p>
            <a:endParaRPr kumimoji="1" lang="en-US" altLang="ja-JP" dirty="0" smtClean="0"/>
          </a:p>
          <a:p>
            <a:r>
              <a:rPr kumimoji="1" lang="ja-JP" altLang="en-US" dirty="0" smtClean="0"/>
              <a:t>本研究では，既存テストの再利用手法として，類似コード間でのテスト再利用手法を提案しています．</a:t>
            </a:r>
            <a:endParaRPr kumimoji="1" lang="en-US" altLang="ja-JP" dirty="0" smtClean="0"/>
          </a:p>
          <a:p>
            <a:endParaRPr kumimoji="1" lang="en-US" altLang="ja-JP" dirty="0" smtClean="0"/>
          </a:p>
          <a:p>
            <a:r>
              <a:rPr kumimoji="1" lang="ja-JP" altLang="en-US" dirty="0" smtClean="0"/>
              <a:t>この手法は，テストコードがないコード片</a:t>
            </a:r>
            <a:r>
              <a:rPr kumimoji="1" lang="en-US" altLang="ja-JP" dirty="0" smtClean="0"/>
              <a:t>A</a:t>
            </a:r>
            <a:r>
              <a:rPr kumimoji="1" lang="ja-JP" altLang="en-US" dirty="0" smtClean="0"/>
              <a:t>に対して類似したコード片</a:t>
            </a:r>
            <a:r>
              <a:rPr kumimoji="1" lang="en-US" altLang="ja-JP" dirty="0" smtClean="0"/>
              <a:t>B</a:t>
            </a:r>
            <a:r>
              <a:rPr kumimoji="1" lang="ja-JP" altLang="en-US" dirty="0" err="1" smtClean="0"/>
              <a:t>を検</a:t>
            </a:r>
            <a:r>
              <a:rPr kumimoji="1" lang="ja-JP" altLang="en-US" dirty="0" smtClean="0"/>
              <a:t>出し，その類似コードに対応するテストコードをコード片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この時に，コード片</a:t>
            </a:r>
            <a:r>
              <a:rPr kumimoji="1" lang="en-US" altLang="ja-JP" dirty="0" smtClean="0"/>
              <a:t>A</a:t>
            </a:r>
            <a:r>
              <a:rPr kumimoji="1" lang="ja-JP" altLang="en-US" dirty="0" smtClean="0"/>
              <a:t>と類似コード片</a:t>
            </a:r>
            <a:r>
              <a:rPr kumimoji="1" lang="en-US" altLang="ja-JP" dirty="0" smtClean="0"/>
              <a:t>B</a:t>
            </a:r>
            <a:r>
              <a:rPr kumimoji="1" lang="ja-JP" altLang="en-US" dirty="0" smtClean="0"/>
              <a:t>を合わせて類似コードペアと呼びます．</a:t>
            </a:r>
            <a:endParaRPr kumimoji="1" lang="en-US" altLang="ja-JP" dirty="0" smtClean="0"/>
          </a:p>
          <a:p>
            <a:endParaRPr kumimoji="1" lang="en-US" altLang="ja-JP" dirty="0" smtClean="0"/>
          </a:p>
          <a:p>
            <a:r>
              <a:rPr kumimoji="1" lang="ja-JP" altLang="en-US" dirty="0" smtClean="0"/>
              <a:t>またこの時，テストコードの再利用候補となるのは，類似コードのペアの内どちらか片方のコード片にテストコードが存在する類似コードペアになります．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6</a:t>
            </a:fld>
            <a:endParaRPr kumimoji="1" lang="ja-JP" altLang="en-US"/>
          </a:p>
        </p:txBody>
      </p:sp>
    </p:spTree>
    <p:extLst>
      <p:ext uri="{BB962C8B-B14F-4D97-AF65-F5344CB8AC3E}">
        <p14:creationId xmlns:p14="http://schemas.microsoft.com/office/powerpoint/2010/main" val="2966605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研究動機です</a:t>
            </a:r>
            <a:endParaRPr kumimoji="1" lang="en-US" altLang="ja-JP" dirty="0" smtClean="0"/>
          </a:p>
          <a:p>
            <a:endParaRPr kumimoji="1" lang="en-US" altLang="ja-JP" dirty="0" smtClean="0"/>
          </a:p>
          <a:p>
            <a:r>
              <a:rPr kumimoji="1" lang="ja-JP" altLang="en-US" dirty="0" smtClean="0"/>
              <a:t>既存のテストコードを再利用することは多くのメリットがありますが，一般的にソースコードの再利用は難しいと言われています．</a:t>
            </a:r>
            <a:endParaRPr kumimoji="1" lang="en-US" altLang="ja-JP" dirty="0" smtClean="0"/>
          </a:p>
          <a:p>
            <a:endParaRPr kumimoji="1" lang="en-US" altLang="ja-JP" dirty="0" smtClean="0"/>
          </a:p>
          <a:p>
            <a:r>
              <a:rPr kumimoji="1" lang="ja-JP" altLang="en-US" dirty="0" smtClean="0"/>
              <a:t>その理由として</a:t>
            </a:r>
            <a:endParaRPr kumimoji="1" lang="en-US" altLang="ja-JP" dirty="0" smtClean="0"/>
          </a:p>
          <a:p>
            <a:endParaRPr kumimoji="1" lang="en-US" altLang="ja-JP" dirty="0" smtClean="0"/>
          </a:p>
          <a:p>
            <a:r>
              <a:rPr kumimoji="1" lang="ja-JP" altLang="en-US" dirty="0" smtClean="0"/>
              <a:t>・ソースコードの内容を理解しなければならない</a:t>
            </a:r>
            <a:endParaRPr kumimoji="1" lang="en-US" altLang="ja-JP" dirty="0" smtClean="0"/>
          </a:p>
          <a:p>
            <a:r>
              <a:rPr kumimoji="1" lang="ja-JP" altLang="en-US" dirty="0" smtClean="0"/>
              <a:t>ということや</a:t>
            </a:r>
            <a:endParaRPr kumimoji="1" lang="en-US" altLang="ja-JP" dirty="0" smtClean="0"/>
          </a:p>
          <a:p>
            <a:r>
              <a:rPr kumimoji="1" lang="ja-JP" altLang="en-US" dirty="0" smtClean="0"/>
              <a:t>・再利用後にソースコードの修正が必要であるといったことが挙げられます</a:t>
            </a:r>
            <a:endParaRPr kumimoji="1" lang="en-US" altLang="ja-JP" dirty="0" smtClean="0"/>
          </a:p>
          <a:p>
            <a:endParaRPr kumimoji="1" lang="en-US" altLang="ja-JP" dirty="0" smtClean="0"/>
          </a:p>
          <a:p>
            <a:r>
              <a:rPr kumimoji="1" lang="ja-JP" altLang="en-US" dirty="0" smtClean="0"/>
              <a:t>テストコードはこれらの理由に加えてテスト対象のコードにも依存するので，テストコードの再利用も同様に難しいと考えます</a:t>
            </a:r>
            <a:endParaRPr kumimoji="1" lang="en-US" altLang="ja-JP" dirty="0" smtClean="0"/>
          </a:p>
          <a:p>
            <a:endParaRPr kumimoji="1" lang="en-US" altLang="ja-JP" dirty="0" smtClean="0"/>
          </a:p>
          <a:p>
            <a:r>
              <a:rPr kumimoji="1" lang="ja-JP" altLang="en-US" dirty="0" smtClean="0"/>
              <a:t>そこで，テストコードの再利用を支援するために，</a:t>
            </a:r>
            <a:r>
              <a:rPr lang="ja-JP" altLang="en-US" sz="1200" dirty="0" smtClean="0">
                <a:solidFill>
                  <a:schemeClr val="tx1"/>
                </a:solidFill>
                <a:latin typeface="ＭＳ Ｐゴシック" panose="020B0600070205080204" pitchFamily="50" charset="-128"/>
                <a:ea typeface="ＭＳ Ｐゴシック" panose="020B0600070205080204" pitchFamily="50" charset="-128"/>
              </a:rPr>
              <a:t>どのようなテストコードが類似コード間で再利用できるのかを明らかにする必要があります．</a:t>
            </a:r>
            <a:endParaRPr kumimoji="1" lang="en-US" altLang="ja-JP" dirty="0" smtClean="0"/>
          </a:p>
          <a:p>
            <a:endParaRPr kumimoji="1" lang="en-US" altLang="ja-JP" dirty="0" smtClean="0"/>
          </a:p>
          <a:p>
            <a:r>
              <a:rPr kumimoji="1" lang="ja-JP" altLang="en-US" dirty="0" smtClean="0"/>
              <a:t>そこで本研究は，</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7</a:t>
            </a:fld>
            <a:endParaRPr kumimoji="1" lang="ja-JP" altLang="en-US"/>
          </a:p>
        </p:txBody>
      </p:sp>
    </p:spTree>
    <p:extLst>
      <p:ext uri="{BB962C8B-B14F-4D97-AF65-F5344CB8AC3E}">
        <p14:creationId xmlns:p14="http://schemas.microsoft.com/office/powerpoint/2010/main" val="3006055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そこで，本研究では類似コードペアをテストコードの有無によって</a:t>
            </a:r>
            <a:r>
              <a:rPr kumimoji="1" lang="en-US" altLang="ja-JP" dirty="0" smtClean="0"/>
              <a:t>3</a:t>
            </a:r>
            <a:r>
              <a:rPr kumimoji="1" lang="ja-JP" altLang="en-US" dirty="0" smtClean="0"/>
              <a:t>種類に分類し，その結果を基に以下の調査を行いました．</a:t>
            </a:r>
            <a:endParaRPr kumimoji="1" lang="en-US" altLang="ja-JP" dirty="0" smtClean="0"/>
          </a:p>
          <a:p>
            <a:endParaRPr kumimoji="1" lang="en-US" altLang="ja-JP" dirty="0" smtClean="0"/>
          </a:p>
          <a:p>
            <a:r>
              <a:rPr kumimoji="1" lang="ja-JP" altLang="en-US" dirty="0" smtClean="0"/>
              <a:t>まず，調査</a:t>
            </a:r>
            <a:r>
              <a:rPr kumimoji="1" lang="en-US" altLang="ja-JP" dirty="0" smtClean="0"/>
              <a:t>1</a:t>
            </a:r>
            <a:r>
              <a:rPr kumimoji="1" lang="ja-JP" altLang="en-US" dirty="0" smtClean="0"/>
              <a:t>では既存プロジェクトを対象にテストコードの再利用候補となる類似コードペアはどの程度存在するか調査しました．</a:t>
            </a:r>
            <a:endParaRPr kumimoji="1" lang="en-US" altLang="ja-JP" dirty="0" smtClean="0"/>
          </a:p>
          <a:p>
            <a:endParaRPr kumimoji="1"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この調査で，既存プロジェクト内で類似コード間のテスト再利用手法がどの程度有効なのかを明らかにしていきます．</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次に調査</a:t>
            </a:r>
            <a:r>
              <a:rPr lang="en-US" altLang="ja-JP" dirty="0" smtClean="0"/>
              <a:t>2</a:t>
            </a:r>
            <a:r>
              <a:rPr lang="ja-JP" altLang="en-US" dirty="0" smtClean="0"/>
              <a:t>では，</a:t>
            </a:r>
            <a:r>
              <a:rPr lang="ja-JP" altLang="en-US" sz="1200" dirty="0" smtClean="0"/>
              <a:t>両方のコード片にテストコードが存在する類似コードペアを対象に調査を行い，類似コードペアの類似度と対応するテストコードの類似度はどのような関係があるかを明らかにしていきます．</a:t>
            </a: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1200" dirty="0" smtClean="0"/>
              <a:t>テストコードの類似度が高ければ再利用できる可能性も高いので</a:t>
            </a:r>
            <a:endParaRPr lang="en-US" altLang="ja-JP"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8</a:t>
            </a:fld>
            <a:endParaRPr kumimoji="1" lang="ja-JP" altLang="en-US"/>
          </a:p>
        </p:txBody>
      </p:sp>
    </p:spTree>
    <p:extLst>
      <p:ext uri="{BB962C8B-B14F-4D97-AF65-F5344CB8AC3E}">
        <p14:creationId xmlns:p14="http://schemas.microsoft.com/office/powerpoint/2010/main" val="32043444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調査結果の前に，類似コードペアの分類手法を紹介します．</a:t>
            </a:r>
            <a:endParaRPr kumimoji="1" lang="en-US" altLang="ja-JP" dirty="0" smtClean="0"/>
          </a:p>
          <a:p>
            <a:endParaRPr kumimoji="1" lang="en-US" altLang="ja-JP" dirty="0" smtClean="0"/>
          </a:p>
          <a:p>
            <a:r>
              <a:rPr kumimoji="1" lang="ja-JP" altLang="en-US" dirty="0" smtClean="0"/>
              <a:t>類似コードペアの分類手法は，前処理と</a:t>
            </a:r>
            <a:r>
              <a:rPr kumimoji="1" lang="en-US" altLang="ja-JP" dirty="0" smtClean="0"/>
              <a:t>4</a:t>
            </a:r>
            <a:r>
              <a:rPr kumimoji="1" lang="ja-JP" altLang="en-US" dirty="0" err="1" smtClean="0"/>
              <a:t>つの</a:t>
            </a:r>
            <a:r>
              <a:rPr kumimoji="1" lang="ja-JP" altLang="en-US" dirty="0" smtClean="0"/>
              <a:t>ステップから構成されます．</a:t>
            </a:r>
            <a:endParaRPr kumimoji="1" lang="en-US" altLang="ja-JP" dirty="0" smtClean="0"/>
          </a:p>
          <a:p>
            <a:endParaRPr kumimoji="1" lang="en-US" altLang="ja-JP" dirty="0" smtClean="0"/>
          </a:p>
          <a:p>
            <a:r>
              <a:rPr kumimoji="1" lang="ja-JP" altLang="en-US" dirty="0" smtClean="0"/>
              <a:t>まず，前処理としてプロジェクト内からテストコードとテスト対象のコードを収集しておきます．</a:t>
            </a:r>
            <a:endParaRPr kumimoji="1" lang="en-US" altLang="ja-JP" dirty="0" smtClean="0"/>
          </a:p>
          <a:p>
            <a:endParaRPr kumimoji="1" lang="en-US" altLang="ja-JP" dirty="0" smtClean="0"/>
          </a:p>
          <a:p>
            <a:r>
              <a:rPr kumimoji="1" lang="ja-JP" altLang="en-US" dirty="0" smtClean="0"/>
              <a:t>次に</a:t>
            </a:r>
            <a:r>
              <a:rPr kumimoji="1" lang="en-US" altLang="ja-JP" dirty="0" smtClean="0"/>
              <a:t>step1</a:t>
            </a:r>
            <a:r>
              <a:rPr kumimoji="1" lang="ja-JP" altLang="en-US" dirty="0" smtClean="0"/>
              <a:t>ではプロジェクト内のテスト対象コードに対して，類似コードを検出します</a:t>
            </a:r>
            <a:endParaRPr kumimoji="1" lang="en-US" altLang="ja-JP" dirty="0" smtClean="0"/>
          </a:p>
          <a:p>
            <a:endParaRPr kumimoji="1" lang="en-US" altLang="ja-JP" dirty="0" smtClean="0"/>
          </a:p>
          <a:p>
            <a:r>
              <a:rPr kumimoji="1" lang="ja-JP" altLang="en-US" dirty="0" smtClean="0"/>
              <a:t>類似コード検出には，既存のツールを用いて行います．</a:t>
            </a:r>
            <a:endParaRPr kumimoji="1" lang="en-US" altLang="ja-JP" dirty="0" smtClean="0"/>
          </a:p>
          <a:p>
            <a:endParaRPr kumimoji="1" lang="en-US" altLang="ja-JP" dirty="0"/>
          </a:p>
          <a:p>
            <a:r>
              <a:rPr kumimoji="1" lang="ja-JP" altLang="en-US" dirty="0"/>
              <a:t>次</a:t>
            </a:r>
            <a:r>
              <a:rPr kumimoji="1" lang="ja-JP" altLang="en-US" dirty="0" smtClean="0"/>
              <a:t>に</a:t>
            </a:r>
            <a:r>
              <a:rPr kumimoji="1" lang="en-US" altLang="ja-JP" dirty="0" smtClean="0"/>
              <a:t>step2</a:t>
            </a:r>
            <a:r>
              <a:rPr kumimoji="1" lang="ja-JP" altLang="en-US" dirty="0" smtClean="0"/>
              <a:t>では，前処理で得られたテストコードと</a:t>
            </a:r>
            <a:r>
              <a:rPr kumimoji="1" lang="en-US" altLang="ja-JP" dirty="0" smtClean="0"/>
              <a:t>step1</a:t>
            </a:r>
            <a:r>
              <a:rPr kumimoji="1" lang="ja-JP" altLang="en-US" dirty="0" smtClean="0"/>
              <a:t>で得られた類似コードペアを入力として静的解析を行い，メソッド名などのコード内を情報を取得します．</a:t>
            </a:r>
            <a:endParaRPr kumimoji="1" lang="en-US" altLang="ja-JP" dirty="0" smtClean="0"/>
          </a:p>
          <a:p>
            <a:endParaRPr kumimoji="1" lang="en-US" altLang="ja-JP" dirty="0" smtClean="0"/>
          </a:p>
          <a:p>
            <a:r>
              <a:rPr kumimoji="1" lang="en-US" altLang="ja-JP" dirty="0" smtClean="0"/>
              <a:t>step3</a:t>
            </a:r>
            <a:r>
              <a:rPr kumimoji="1" lang="ja-JP" altLang="en-US" dirty="0" smtClean="0"/>
              <a:t>では</a:t>
            </a:r>
            <a:r>
              <a:rPr kumimoji="1" lang="en-US" altLang="ja-JP" dirty="0" smtClean="0"/>
              <a:t>step2</a:t>
            </a:r>
            <a:r>
              <a:rPr kumimoji="1" lang="ja-JP" altLang="en-US" dirty="0" smtClean="0"/>
              <a:t>で得られたコード内の情報を基に類似コードとテストコードの対応付けを行います．</a:t>
            </a:r>
            <a:endParaRPr kumimoji="1" lang="en-US" altLang="ja-JP" dirty="0" smtClean="0"/>
          </a:p>
          <a:p>
            <a:endParaRPr kumimoji="1" lang="en-US" altLang="ja-JP" dirty="0" smtClean="0"/>
          </a:p>
          <a:p>
            <a:r>
              <a:rPr kumimoji="1" lang="ja-JP" altLang="en-US" dirty="0" smtClean="0"/>
              <a:t>そして最後の</a:t>
            </a:r>
            <a:r>
              <a:rPr kumimoji="1" lang="en-US" altLang="ja-JP" dirty="0" smtClean="0"/>
              <a:t>step4</a:t>
            </a:r>
            <a:r>
              <a:rPr kumimoji="1" lang="ja-JP" altLang="en-US" dirty="0" smtClean="0"/>
              <a:t>では</a:t>
            </a:r>
            <a:r>
              <a:rPr kumimoji="1" lang="en-US" altLang="ja-JP" dirty="0" smtClean="0"/>
              <a:t>step3</a:t>
            </a:r>
            <a:r>
              <a:rPr kumimoji="1" lang="ja-JP" altLang="en-US" dirty="0" smtClean="0"/>
              <a:t>で作成された対応付け表を基にテストの有無によって類似コードペアを分類します</a:t>
            </a:r>
            <a:endParaRPr kumimoji="1" lang="en-US" altLang="ja-JP" dirty="0" smtClean="0"/>
          </a:p>
          <a:p>
            <a:endParaRPr kumimoji="1" lang="en-US" altLang="ja-JP" dirty="0" smtClean="0"/>
          </a:p>
          <a:p>
            <a:r>
              <a:rPr kumimoji="1" lang="ja-JP" altLang="en-US" dirty="0" smtClean="0"/>
              <a:t>次に各</a:t>
            </a:r>
            <a:r>
              <a:rPr kumimoji="1" lang="en-US" altLang="ja-JP" dirty="0" smtClean="0"/>
              <a:t>step</a:t>
            </a:r>
            <a:r>
              <a:rPr kumimoji="1" lang="ja-JP" altLang="en-US" dirty="0" smtClean="0"/>
              <a:t>について詳しく説明していきます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E69378CD-466E-4002-8D00-1D1568DB8236}" type="slidenum">
              <a:rPr kumimoji="1" lang="ja-JP" altLang="en-US" smtClean="0"/>
              <a:t>9</a:t>
            </a:fld>
            <a:endParaRPr kumimoji="1" lang="ja-JP" altLang="en-US"/>
          </a:p>
        </p:txBody>
      </p:sp>
    </p:spTree>
    <p:extLst>
      <p:ext uri="{BB962C8B-B14F-4D97-AF65-F5344CB8AC3E}">
        <p14:creationId xmlns:p14="http://schemas.microsoft.com/office/powerpoint/2010/main" val="4112695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atin typeface="ＭＳ Ｐゴシック" panose="020B0600070205080204" pitchFamily="50" charset="-128"/>
                <a:ea typeface="ＭＳ Ｐゴシック" panose="020B0600070205080204" pitchFamily="50" charset="-128"/>
              </a:defRPr>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atin typeface="ＭＳ Ｐゴシック" panose="020B0600070205080204" pitchFamily="50" charset="-128"/>
                <a:ea typeface="ＭＳ Ｐゴシック" panose="020B060007020508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94C8FB7C-517F-415F-8A13-BC49D177BF46}" type="datetime1">
              <a:rPr kumimoji="1" lang="ja-JP" altLang="en-US" smtClean="0"/>
              <a:t>2019/9/6</a:t>
            </a:fld>
            <a:endParaRPr kumimoji="1" lang="ja-JP" altLang="en-US" dirty="0"/>
          </a:p>
        </p:txBody>
      </p:sp>
      <p:sp>
        <p:nvSpPr>
          <p:cNvPr id="5" name="フッター プレースホルダー 4"/>
          <p:cNvSpPr>
            <a:spLocks noGrp="1"/>
          </p:cNvSpPr>
          <p:nvPr>
            <p:ph type="ftr" sz="quarter" idx="11"/>
          </p:nvPr>
        </p:nvSpPr>
        <p:spPr/>
        <p:txBody>
          <a:bodyPr/>
          <a:lstStyle/>
          <a:p>
            <a:endParaRPr kumimoji="1" lang="ja-JP" altLang="en-US" dirty="0"/>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2493641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1B7A1E43-DCDB-429D-B499-C3E35C9BDCB9}" type="datetime1">
              <a:rPr kumimoji="1" lang="ja-JP" altLang="en-US" smtClean="0"/>
              <a:t>2019/9/6</a:t>
            </a:fld>
            <a:endParaRPr kumimoji="1" lang="ja-JP" altLang="en-US" dirty="0"/>
          </a:p>
        </p:txBody>
      </p:sp>
      <p:sp>
        <p:nvSpPr>
          <p:cNvPr id="5" name="フッター プレースホルダー 4"/>
          <p:cNvSpPr>
            <a:spLocks noGrp="1"/>
          </p:cNvSpPr>
          <p:nvPr>
            <p:ph type="ftr" sz="quarter" idx="11"/>
          </p:nvPr>
        </p:nvSpPr>
        <p:spPr/>
        <p:txBody>
          <a:bodyPr/>
          <a:lstStyle/>
          <a:p>
            <a:endParaRPr kumimoji="1" lang="ja-JP" altLang="en-US" dirty="0"/>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2056286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EC4CF3A8-6070-4373-8EBB-28186A70C595}" type="datetime1">
              <a:rPr kumimoji="1" lang="ja-JP" altLang="en-US" smtClean="0"/>
              <a:t>2019/9/6</a:t>
            </a:fld>
            <a:endParaRPr kumimoji="1" lang="ja-JP" altLang="en-US" dirty="0"/>
          </a:p>
        </p:txBody>
      </p:sp>
      <p:sp>
        <p:nvSpPr>
          <p:cNvPr id="5" name="フッター プレースホルダー 4"/>
          <p:cNvSpPr>
            <a:spLocks noGrp="1"/>
          </p:cNvSpPr>
          <p:nvPr>
            <p:ph type="ftr" sz="quarter" idx="11"/>
          </p:nvPr>
        </p:nvSpPr>
        <p:spPr/>
        <p:txBody>
          <a:bodyPr/>
          <a:lstStyle/>
          <a:p>
            <a:endParaRPr kumimoji="1" lang="ja-JP" altLang="en-US" dirty="0"/>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1894355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306"/>
            <a:ext cx="10515600" cy="1325563"/>
          </a:xfrm>
        </p:spPr>
        <p:txBody>
          <a:bodyPr/>
          <a:lstStyle>
            <a:lvl1pPr>
              <a:defRPr>
                <a:latin typeface="ＭＳ Ｐゴシック" panose="020B0600070205080204" pitchFamily="50" charset="-128"/>
                <a:ea typeface="ＭＳ Ｐゴシック" panose="020B0600070205080204" pitchFamily="50" charset="-128"/>
              </a:defRPr>
            </a:lvl1pPr>
          </a:lstStyle>
          <a:p>
            <a:r>
              <a:rPr kumimoji="1" lang="ja-JP" altLang="en-US" dirty="0" smtClean="0"/>
              <a:t>マスター タイトルの書式設定</a:t>
            </a:r>
            <a:endParaRPr kumimoji="1" lang="ja-JP" altLang="en-US" dirty="0"/>
          </a:p>
        </p:txBody>
      </p:sp>
      <p:sp>
        <p:nvSpPr>
          <p:cNvPr id="3" name="コンテンツ プレースホルダー 2"/>
          <p:cNvSpPr>
            <a:spLocks noGrp="1"/>
          </p:cNvSpPr>
          <p:nvPr>
            <p:ph idx="1"/>
          </p:nvPr>
        </p:nvSpPr>
        <p:spPr/>
        <p:txBody>
          <a:bodyPr/>
          <a:lstStyle>
            <a:lvl1pPr>
              <a:defRPr>
                <a:latin typeface="ＭＳ Ｐゴシック" panose="020B0600070205080204" pitchFamily="50" charset="-128"/>
                <a:ea typeface="ＭＳ Ｐゴシック" panose="020B0600070205080204" pitchFamily="50" charset="-128"/>
              </a:defRPr>
            </a:lvl1pPr>
            <a:lvl2pPr>
              <a:defRPr>
                <a:latin typeface="ＭＳ Ｐゴシック" panose="020B0600070205080204" pitchFamily="50" charset="-128"/>
                <a:ea typeface="ＭＳ Ｐゴシック" panose="020B0600070205080204" pitchFamily="50" charset="-128"/>
              </a:defRPr>
            </a:lvl2pPr>
            <a:lvl3pPr>
              <a:defRPr>
                <a:latin typeface="ＭＳ Ｐゴシック" panose="020B0600070205080204" pitchFamily="50" charset="-128"/>
                <a:ea typeface="ＭＳ Ｐゴシック" panose="020B0600070205080204" pitchFamily="50" charset="-128"/>
              </a:defRPr>
            </a:lvl3pPr>
            <a:lvl4pPr>
              <a:defRPr>
                <a:latin typeface="ＭＳ Ｐゴシック" panose="020B0600070205080204" pitchFamily="50" charset="-128"/>
                <a:ea typeface="ＭＳ Ｐゴシック" panose="020B0600070205080204" pitchFamily="50" charset="-128"/>
              </a:defRPr>
            </a:lvl4pPr>
            <a:lvl5pPr>
              <a:defRPr>
                <a:latin typeface="ＭＳ Ｐゴシック" panose="020B0600070205080204" pitchFamily="50" charset="-128"/>
                <a:ea typeface="ＭＳ Ｐゴシック" panose="020B0600070205080204" pitchFamily="50" charset="-128"/>
              </a:defRPr>
            </a:lvl5pPr>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4" name="日付プレースホルダー 3"/>
          <p:cNvSpPr>
            <a:spLocks noGrp="1"/>
          </p:cNvSpPr>
          <p:nvPr>
            <p:ph type="dt" sz="half" idx="10"/>
          </p:nvPr>
        </p:nvSpPr>
        <p:spPr/>
        <p:txBody>
          <a:bodyPr/>
          <a:lstStyle/>
          <a:p>
            <a:fld id="{21732441-244D-48A2-83FE-C1A81CBABFCD}" type="datetime1">
              <a:rPr kumimoji="1" lang="ja-JP" altLang="en-US" smtClean="0"/>
              <a:t>2019/9/6</a:t>
            </a:fld>
            <a:endParaRPr kumimoji="1" lang="ja-JP" altLang="en-US" dirty="0"/>
          </a:p>
        </p:txBody>
      </p:sp>
      <p:sp>
        <p:nvSpPr>
          <p:cNvPr id="5" name="フッター プレースホルダー 4"/>
          <p:cNvSpPr>
            <a:spLocks noGrp="1"/>
          </p:cNvSpPr>
          <p:nvPr>
            <p:ph type="ftr" sz="quarter" idx="11"/>
          </p:nvPr>
        </p:nvSpPr>
        <p:spPr/>
        <p:txBody>
          <a:bodyPr/>
          <a:lstStyle/>
          <a:p>
            <a:endParaRPr kumimoji="1" lang="ja-JP" altLang="en-US" dirty="0"/>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2115268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B8606EC3-1A03-444D-8828-7891047FFD63}" type="datetime1">
              <a:rPr kumimoji="1" lang="ja-JP" altLang="en-US" smtClean="0"/>
              <a:t>2019/9/6</a:t>
            </a:fld>
            <a:endParaRPr kumimoji="1" lang="ja-JP" altLang="en-US" dirty="0"/>
          </a:p>
        </p:txBody>
      </p:sp>
      <p:sp>
        <p:nvSpPr>
          <p:cNvPr id="5" name="フッター プレースホルダー 4"/>
          <p:cNvSpPr>
            <a:spLocks noGrp="1"/>
          </p:cNvSpPr>
          <p:nvPr>
            <p:ph type="ftr" sz="quarter" idx="11"/>
          </p:nvPr>
        </p:nvSpPr>
        <p:spPr/>
        <p:txBody>
          <a:bodyPr/>
          <a:lstStyle/>
          <a:p>
            <a:endParaRPr kumimoji="1" lang="ja-JP" altLang="en-US" dirty="0"/>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1191760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6E9345E7-8CA1-4A41-A8BE-2767FE8A25BE}" type="datetime1">
              <a:rPr kumimoji="1" lang="ja-JP" altLang="en-US" smtClean="0"/>
              <a:t>2019/9/6</a:t>
            </a:fld>
            <a:endParaRPr kumimoji="1" lang="ja-JP" altLang="en-US" dirty="0"/>
          </a:p>
        </p:txBody>
      </p:sp>
      <p:sp>
        <p:nvSpPr>
          <p:cNvPr id="6" name="フッター プレースホルダー 5"/>
          <p:cNvSpPr>
            <a:spLocks noGrp="1"/>
          </p:cNvSpPr>
          <p:nvPr>
            <p:ph type="ftr" sz="quarter" idx="11"/>
          </p:nvPr>
        </p:nvSpPr>
        <p:spPr/>
        <p:txBody>
          <a:bodyPr/>
          <a:lstStyle/>
          <a:p>
            <a:endParaRPr kumimoji="1" lang="ja-JP" altLang="en-US" dirty="0"/>
          </a:p>
        </p:txBody>
      </p:sp>
      <p:sp>
        <p:nvSpPr>
          <p:cNvPr id="7" name="スライド番号プレースホルダー 6"/>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1685919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592DA98C-741F-475C-96FC-A25517109D41}" type="datetime1">
              <a:rPr kumimoji="1" lang="ja-JP" altLang="en-US" smtClean="0"/>
              <a:t>2019/9/6</a:t>
            </a:fld>
            <a:endParaRPr kumimoji="1" lang="ja-JP" altLang="en-US" dirty="0"/>
          </a:p>
        </p:txBody>
      </p:sp>
      <p:sp>
        <p:nvSpPr>
          <p:cNvPr id="8" name="フッター プレースホルダー 7"/>
          <p:cNvSpPr>
            <a:spLocks noGrp="1"/>
          </p:cNvSpPr>
          <p:nvPr>
            <p:ph type="ftr" sz="quarter" idx="11"/>
          </p:nvPr>
        </p:nvSpPr>
        <p:spPr/>
        <p:txBody>
          <a:bodyPr/>
          <a:lstStyle/>
          <a:p>
            <a:endParaRPr kumimoji="1" lang="ja-JP" altLang="en-US" dirty="0"/>
          </a:p>
        </p:txBody>
      </p:sp>
      <p:sp>
        <p:nvSpPr>
          <p:cNvPr id="9" name="スライド番号プレースホルダー 8"/>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475586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E98D98F5-EA81-414A-9977-6A9639ECA810}" type="datetime1">
              <a:rPr kumimoji="1" lang="ja-JP" altLang="en-US" smtClean="0"/>
              <a:t>2019/9/6</a:t>
            </a:fld>
            <a:endParaRPr kumimoji="1" lang="ja-JP" altLang="en-US" dirty="0"/>
          </a:p>
        </p:txBody>
      </p:sp>
      <p:sp>
        <p:nvSpPr>
          <p:cNvPr id="4" name="フッター プレースホルダー 3"/>
          <p:cNvSpPr>
            <a:spLocks noGrp="1"/>
          </p:cNvSpPr>
          <p:nvPr>
            <p:ph type="ftr" sz="quarter" idx="11"/>
          </p:nvPr>
        </p:nvSpPr>
        <p:spPr/>
        <p:txBody>
          <a:bodyPr/>
          <a:lstStyle/>
          <a:p>
            <a:endParaRPr kumimoji="1" lang="ja-JP" altLang="en-US" dirty="0"/>
          </a:p>
        </p:txBody>
      </p:sp>
      <p:sp>
        <p:nvSpPr>
          <p:cNvPr id="5" name="スライド番号プレースホルダー 4"/>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3319995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5550B694-306C-459F-BFEE-A23E5306C3BF}" type="datetime1">
              <a:rPr kumimoji="1" lang="ja-JP" altLang="en-US" smtClean="0"/>
              <a:t>2019/9/6</a:t>
            </a:fld>
            <a:endParaRPr kumimoji="1" lang="ja-JP" altLang="en-US" dirty="0"/>
          </a:p>
        </p:txBody>
      </p:sp>
      <p:sp>
        <p:nvSpPr>
          <p:cNvPr id="3" name="フッター プレースホルダー 2"/>
          <p:cNvSpPr>
            <a:spLocks noGrp="1"/>
          </p:cNvSpPr>
          <p:nvPr>
            <p:ph type="ftr" sz="quarter" idx="11"/>
          </p:nvPr>
        </p:nvSpPr>
        <p:spPr/>
        <p:txBody>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4208574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A71E3029-9C6F-4F13-93BB-ACF5248266F5}" type="datetime1">
              <a:rPr kumimoji="1" lang="ja-JP" altLang="en-US" smtClean="0"/>
              <a:t>2019/9/6</a:t>
            </a:fld>
            <a:endParaRPr kumimoji="1" lang="ja-JP" altLang="en-US" dirty="0"/>
          </a:p>
        </p:txBody>
      </p:sp>
      <p:sp>
        <p:nvSpPr>
          <p:cNvPr id="6" name="フッター プレースホルダー 5"/>
          <p:cNvSpPr>
            <a:spLocks noGrp="1"/>
          </p:cNvSpPr>
          <p:nvPr>
            <p:ph type="ftr" sz="quarter" idx="11"/>
          </p:nvPr>
        </p:nvSpPr>
        <p:spPr/>
        <p:txBody>
          <a:bodyPr/>
          <a:lstStyle/>
          <a:p>
            <a:endParaRPr kumimoji="1" lang="ja-JP" altLang="en-US" dirty="0"/>
          </a:p>
        </p:txBody>
      </p:sp>
      <p:sp>
        <p:nvSpPr>
          <p:cNvPr id="7" name="スライド番号プレースホルダー 6"/>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2797671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dirty="0"/>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E290A785-64BB-413D-96B9-085E5CA5DF10}" type="datetime1">
              <a:rPr kumimoji="1" lang="ja-JP" altLang="en-US" smtClean="0"/>
              <a:t>2019/9/6</a:t>
            </a:fld>
            <a:endParaRPr kumimoji="1" lang="ja-JP" altLang="en-US" dirty="0"/>
          </a:p>
        </p:txBody>
      </p:sp>
      <p:sp>
        <p:nvSpPr>
          <p:cNvPr id="6" name="フッター プレースホルダー 5"/>
          <p:cNvSpPr>
            <a:spLocks noGrp="1"/>
          </p:cNvSpPr>
          <p:nvPr>
            <p:ph type="ftr" sz="quarter" idx="11"/>
          </p:nvPr>
        </p:nvSpPr>
        <p:spPr/>
        <p:txBody>
          <a:bodyPr/>
          <a:lstStyle/>
          <a:p>
            <a:endParaRPr kumimoji="1" lang="ja-JP" altLang="en-US" dirty="0"/>
          </a:p>
        </p:txBody>
      </p:sp>
      <p:sp>
        <p:nvSpPr>
          <p:cNvPr id="7" name="スライド番号プレースホルダー 6"/>
          <p:cNvSpPr>
            <a:spLocks noGrp="1"/>
          </p:cNvSpPr>
          <p:nvPr>
            <p:ph type="sldNum" sz="quarter" idx="12"/>
          </p:nvPr>
        </p:nvSpPr>
        <p:spPr/>
        <p:txBody>
          <a:body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4006874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5CCE3B-C7B7-4F4D-BE5E-18B0FFF56A02}" type="datetime1">
              <a:rPr kumimoji="1" lang="ja-JP" altLang="en-US" smtClean="0"/>
              <a:t>2019/9/6</a:t>
            </a:fld>
            <a:endParaRPr kumimoji="1" lang="ja-JP" altLang="en-US" dirty="0"/>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dirty="0"/>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258462-179E-4B38-91EE-44DE7242CE39}" type="slidenum">
              <a:rPr kumimoji="1" lang="ja-JP" altLang="en-US" smtClean="0"/>
              <a:t>‹#›</a:t>
            </a:fld>
            <a:endParaRPr kumimoji="1" lang="ja-JP" altLang="en-US" dirty="0"/>
          </a:p>
        </p:txBody>
      </p:sp>
    </p:spTree>
    <p:extLst>
      <p:ext uri="{BB962C8B-B14F-4D97-AF65-F5344CB8AC3E}">
        <p14:creationId xmlns:p14="http://schemas.microsoft.com/office/powerpoint/2010/main" val="1062798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ＭＳ Ｐゴシック" panose="020B0600070205080204" pitchFamily="50" charset="-128"/>
          <a:ea typeface="ＭＳ Ｐゴシック" panose="020B0600070205080204" pitchFamily="50"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ＭＳ Ｐゴシック" panose="020B0600070205080204" pitchFamily="50" charset="-128"/>
          <a:ea typeface="ＭＳ Ｐゴシック" panose="020B060007020508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ＭＳ Ｐゴシック" panose="020B0600070205080204" pitchFamily="50" charset="-128"/>
          <a:ea typeface="ＭＳ Ｐゴシック" panose="020B060007020508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ＭＳ Ｐゴシック" panose="020B0600070205080204" pitchFamily="50" charset="-128"/>
          <a:ea typeface="ＭＳ Ｐゴシック" panose="020B060007020508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ＭＳ Ｐゴシック" panose="020B0600070205080204" pitchFamily="50" charset="-128"/>
          <a:ea typeface="ＭＳ Ｐゴシック" panose="020B060007020508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ＭＳ Ｐゴシック" panose="020B0600070205080204" pitchFamily="50" charset="-128"/>
          <a:ea typeface="ＭＳ Ｐゴシック" panose="020B060007020508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787400" y="998991"/>
            <a:ext cx="10617200" cy="2387600"/>
          </a:xfrm>
        </p:spPr>
        <p:txBody>
          <a:bodyPr>
            <a:normAutofit/>
          </a:bodyPr>
          <a:lstStyle/>
          <a:p>
            <a:r>
              <a:rPr lang="ja-JP" altLang="en-US" sz="4400" dirty="0" smtClean="0"/>
              <a:t>類似コード</a:t>
            </a:r>
            <a:r>
              <a:rPr lang="ja-JP" altLang="en-US" sz="4400" dirty="0"/>
              <a:t>検出</a:t>
            </a:r>
            <a:r>
              <a:rPr lang="ja-JP" altLang="en-US" sz="4400" dirty="0" smtClean="0"/>
              <a:t>ツール</a:t>
            </a:r>
            <a:r>
              <a:rPr lang="ja-JP" altLang="en-US" sz="4400" dirty="0" smtClean="0"/>
              <a:t>を用いたテストコード自動</a:t>
            </a:r>
            <a:r>
              <a:rPr lang="ja-JP" altLang="en-US" sz="4400" dirty="0" smtClean="0"/>
              <a:t>生成向けた</a:t>
            </a:r>
            <a:r>
              <a:rPr lang="ja-JP" altLang="en-US" sz="4400" dirty="0" smtClean="0"/>
              <a:t>調査</a:t>
            </a:r>
            <a:endParaRPr kumimoji="1" lang="ja-JP" altLang="en-US" sz="4400" dirty="0"/>
          </a:p>
        </p:txBody>
      </p:sp>
      <p:sp>
        <p:nvSpPr>
          <p:cNvPr id="3" name="サブタイトル 2"/>
          <p:cNvSpPr>
            <a:spLocks noGrp="1"/>
          </p:cNvSpPr>
          <p:nvPr>
            <p:ph type="subTitle" idx="1"/>
          </p:nvPr>
        </p:nvSpPr>
        <p:spPr/>
        <p:txBody>
          <a:bodyPr/>
          <a:lstStyle/>
          <a:p>
            <a:r>
              <a:rPr lang="en-US" altLang="ja-JP" dirty="0" smtClean="0"/>
              <a:t>1811098 </a:t>
            </a:r>
            <a:r>
              <a:rPr kumimoji="1" lang="ja-JP" altLang="en-US" dirty="0" smtClean="0"/>
              <a:t>倉地亮介</a:t>
            </a:r>
            <a:endParaRPr kumimoji="1" lang="ja-JP" altLang="en-US" dirty="0"/>
          </a:p>
        </p:txBody>
      </p:sp>
      <p:sp>
        <p:nvSpPr>
          <p:cNvPr id="4" name="スライド番号プレースホルダー 3"/>
          <p:cNvSpPr>
            <a:spLocks noGrp="1"/>
          </p:cNvSpPr>
          <p:nvPr>
            <p:ph type="sldNum" sz="quarter" idx="12"/>
          </p:nvPr>
        </p:nvSpPr>
        <p:spPr/>
        <p:txBody>
          <a:bodyPr/>
          <a:lstStyle/>
          <a:p>
            <a:endParaRPr kumimoji="1" lang="ja-JP" altLang="en-US" dirty="0"/>
          </a:p>
        </p:txBody>
      </p:sp>
    </p:spTree>
    <p:extLst>
      <p:ext uri="{BB962C8B-B14F-4D97-AF65-F5344CB8AC3E}">
        <p14:creationId xmlns:p14="http://schemas.microsoft.com/office/powerpoint/2010/main" val="12938016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17289" y="140868"/>
            <a:ext cx="11600543" cy="1325563"/>
          </a:xfrm>
        </p:spPr>
        <p:txBody>
          <a:bodyPr>
            <a:normAutofit/>
          </a:bodyPr>
          <a:lstStyle/>
          <a:p>
            <a:r>
              <a:rPr lang="ja-JP" altLang="en-US" sz="4000" dirty="0" smtClean="0"/>
              <a:t>前処理 </a:t>
            </a:r>
            <a:r>
              <a:rPr lang="en-US" altLang="ja-JP" sz="4000" dirty="0" smtClean="0"/>
              <a:t>: </a:t>
            </a:r>
            <a:r>
              <a:rPr lang="ja-JP" altLang="en-US" sz="4000" dirty="0" smtClean="0"/>
              <a:t>テストコードとテスト対象コードの収集</a:t>
            </a:r>
            <a:r>
              <a:rPr lang="en-US" altLang="ja-JP" sz="4000" dirty="0" smtClean="0"/>
              <a:t> </a:t>
            </a:r>
            <a:endParaRPr kumimoji="1" lang="ja-JP" altLang="en-US" sz="4000" dirty="0"/>
          </a:p>
        </p:txBody>
      </p:sp>
      <p:sp>
        <p:nvSpPr>
          <p:cNvPr id="3" name="コンテンツ プレースホルダー 2"/>
          <p:cNvSpPr>
            <a:spLocks noGrp="1"/>
          </p:cNvSpPr>
          <p:nvPr>
            <p:ph idx="1"/>
          </p:nvPr>
        </p:nvSpPr>
        <p:spPr>
          <a:xfrm>
            <a:off x="747176" y="1380820"/>
            <a:ext cx="10737657" cy="3489994"/>
          </a:xfrm>
        </p:spPr>
        <p:txBody>
          <a:bodyPr>
            <a:normAutofit/>
          </a:bodyPr>
          <a:lstStyle/>
          <a:p>
            <a:r>
              <a:rPr lang="ja-JP" altLang="en-US" dirty="0"/>
              <a:t>プロジェクト内の</a:t>
            </a:r>
            <a:r>
              <a:rPr lang="ja-JP" altLang="en-US" dirty="0" smtClean="0"/>
              <a:t>テストコードを</a:t>
            </a:r>
            <a:r>
              <a:rPr lang="ja-JP" altLang="en-US" dirty="0"/>
              <a:t>収集</a:t>
            </a:r>
            <a:endParaRPr lang="en-US" altLang="ja-JP" dirty="0"/>
          </a:p>
          <a:p>
            <a:pPr lvl="1"/>
            <a:r>
              <a:rPr lang="en-US" altLang="ja-JP" dirty="0" smtClean="0"/>
              <a:t>Java</a:t>
            </a:r>
            <a:r>
              <a:rPr lang="ja-JP" altLang="en-US" dirty="0" smtClean="0"/>
              <a:t>のテスティングフレームワーク</a:t>
            </a:r>
            <a:r>
              <a:rPr lang="en-US" altLang="ja-JP" dirty="0"/>
              <a:t>(JUnit)</a:t>
            </a:r>
            <a:r>
              <a:rPr lang="ja-JP" altLang="en-US" dirty="0"/>
              <a:t>を用いた単体テストを対象</a:t>
            </a:r>
            <a:endParaRPr lang="en-US" altLang="ja-JP" dirty="0"/>
          </a:p>
          <a:p>
            <a:pPr lvl="1"/>
            <a:r>
              <a:rPr lang="ja-JP" altLang="en-US" dirty="0" smtClean="0"/>
              <a:t>ファイル名の先頭または末尾に </a:t>
            </a:r>
            <a:r>
              <a:rPr lang="en-US" altLang="ja-JP" dirty="0" smtClean="0">
                <a:latin typeface="メイリオ" panose="020B0604030504040204" pitchFamily="50" charset="-128"/>
                <a:ea typeface="メイリオ" panose="020B0604030504040204" pitchFamily="50" charset="-128"/>
              </a:rPr>
              <a:t>”</a:t>
            </a:r>
            <a:r>
              <a:rPr lang="en-US" altLang="ja-JP" dirty="0" smtClean="0"/>
              <a:t>Test</a:t>
            </a:r>
            <a:r>
              <a:rPr lang="en-US" altLang="ja-JP" dirty="0" smtClean="0">
                <a:latin typeface="メイリオ" panose="020B0604030504040204" pitchFamily="50" charset="-128"/>
                <a:ea typeface="メイリオ" panose="020B0604030504040204" pitchFamily="50" charset="-128"/>
              </a:rPr>
              <a:t>”</a:t>
            </a:r>
            <a:r>
              <a:rPr lang="ja-JP" altLang="en-US" dirty="0" smtClean="0"/>
              <a:t>が含まれるファイルを収集</a:t>
            </a:r>
            <a:endParaRPr lang="en-US" altLang="ja-JP" dirty="0" smtClean="0"/>
          </a:p>
          <a:p>
            <a:pPr lvl="2"/>
            <a:r>
              <a:rPr lang="ja-JP" altLang="en-US" sz="2400" dirty="0" smtClean="0"/>
              <a:t>例 </a:t>
            </a:r>
            <a:r>
              <a:rPr lang="en-US" altLang="ja-JP" sz="2400" dirty="0" smtClean="0"/>
              <a:t>: CalculatorTest.java </a:t>
            </a:r>
            <a:r>
              <a:rPr lang="ja-JP" altLang="en-US" sz="2400" dirty="0" err="1" smtClean="0"/>
              <a:t>，</a:t>
            </a:r>
            <a:r>
              <a:rPr lang="en-US" altLang="ja-JP" sz="2400" dirty="0" smtClean="0"/>
              <a:t>TestCalculator.java</a:t>
            </a:r>
          </a:p>
          <a:p>
            <a:pPr lvl="2"/>
            <a:endParaRPr lang="en-US" altLang="ja-JP" sz="1050" dirty="0" smtClean="0"/>
          </a:p>
          <a:p>
            <a:pPr>
              <a:lnSpc>
                <a:spcPct val="100000"/>
              </a:lnSpc>
              <a:spcBef>
                <a:spcPts val="0"/>
              </a:spcBef>
              <a:defRPr/>
            </a:pPr>
            <a:r>
              <a:rPr lang="ja-JP" altLang="en-US" dirty="0" smtClean="0"/>
              <a:t>テスト対象コードの収集</a:t>
            </a:r>
            <a:endParaRPr lang="en-US" altLang="ja-JP" dirty="0" smtClean="0"/>
          </a:p>
          <a:p>
            <a:pPr lvl="1">
              <a:lnSpc>
                <a:spcPct val="100000"/>
              </a:lnSpc>
              <a:spcBef>
                <a:spcPts val="0"/>
              </a:spcBef>
              <a:defRPr/>
            </a:pPr>
            <a:r>
              <a:rPr lang="en-US" altLang="ja-JP" dirty="0" smtClean="0">
                <a:latin typeface="メイリオ" panose="020B0604030504040204" pitchFamily="50" charset="-128"/>
                <a:ea typeface="メイリオ" panose="020B0604030504040204" pitchFamily="50" charset="-128"/>
              </a:rPr>
              <a:t>”</a:t>
            </a:r>
            <a:r>
              <a:rPr lang="en-US" altLang="ja-JP" dirty="0"/>
              <a:t>Test</a:t>
            </a:r>
            <a:r>
              <a:rPr lang="en-US" altLang="ja-JP" dirty="0" smtClean="0">
                <a:latin typeface="メイリオ" panose="020B0604030504040204" pitchFamily="50" charset="-128"/>
                <a:ea typeface="メイリオ" panose="020B0604030504040204" pitchFamily="50" charset="-128"/>
              </a:rPr>
              <a:t>”</a:t>
            </a:r>
            <a:r>
              <a:rPr lang="ja-JP" altLang="en-US" dirty="0" smtClean="0"/>
              <a:t>が</a:t>
            </a:r>
            <a:r>
              <a:rPr lang="ja-JP" altLang="en-US" dirty="0"/>
              <a:t>含まれるファイル名から</a:t>
            </a:r>
            <a:r>
              <a:rPr lang="en-US" altLang="ja-JP" dirty="0">
                <a:latin typeface="メイリオ" panose="020B0604030504040204" pitchFamily="50" charset="-128"/>
                <a:ea typeface="メイリオ" panose="020B0604030504040204" pitchFamily="50" charset="-128"/>
              </a:rPr>
              <a:t>”</a:t>
            </a:r>
            <a:r>
              <a:rPr lang="en-US" altLang="ja-JP" dirty="0"/>
              <a:t>Test</a:t>
            </a:r>
            <a:r>
              <a:rPr lang="en-US" altLang="ja-JP" dirty="0">
                <a:latin typeface="メイリオ" panose="020B0604030504040204" pitchFamily="50" charset="-128"/>
                <a:ea typeface="メイリオ" panose="020B0604030504040204" pitchFamily="50" charset="-128"/>
              </a:rPr>
              <a:t>”</a:t>
            </a:r>
            <a:r>
              <a:rPr lang="ja-JP" altLang="en-US" dirty="0"/>
              <a:t>を除いたファイル名を持つソースコードをテスト対象</a:t>
            </a:r>
            <a:r>
              <a:rPr lang="ja-JP" altLang="en-US" dirty="0" smtClean="0"/>
              <a:t>のプロダクションコード</a:t>
            </a:r>
            <a:r>
              <a:rPr lang="ja-JP" altLang="en-US" dirty="0"/>
              <a:t>と</a:t>
            </a:r>
            <a:r>
              <a:rPr lang="ja-JP" altLang="en-US" dirty="0" smtClean="0"/>
              <a:t>する</a:t>
            </a:r>
            <a:endParaRPr lang="en-US" altLang="ja-JP" dirty="0" smtClean="0"/>
          </a:p>
          <a:p>
            <a:pPr lvl="2">
              <a:lnSpc>
                <a:spcPct val="100000"/>
              </a:lnSpc>
              <a:spcBef>
                <a:spcPts val="0"/>
              </a:spcBef>
              <a:defRPr/>
            </a:pPr>
            <a:r>
              <a:rPr lang="ja-JP" altLang="en-US" sz="2400" dirty="0"/>
              <a:t>例 </a:t>
            </a:r>
            <a:r>
              <a:rPr lang="en-US" altLang="ja-JP" sz="2400" dirty="0"/>
              <a:t>: </a:t>
            </a:r>
            <a:r>
              <a:rPr lang="en-US" altLang="ja-JP" sz="2400" dirty="0" smtClean="0"/>
              <a:t>Calculator.java</a:t>
            </a:r>
          </a:p>
        </p:txBody>
      </p:sp>
      <p:sp>
        <p:nvSpPr>
          <p:cNvPr id="6" name="スライド番号プレースホルダー 5"/>
          <p:cNvSpPr>
            <a:spLocks noGrp="1"/>
          </p:cNvSpPr>
          <p:nvPr>
            <p:ph type="sldNum" sz="quarter" idx="12"/>
          </p:nvPr>
        </p:nvSpPr>
        <p:spPr>
          <a:xfrm>
            <a:off x="9217822" y="6356350"/>
            <a:ext cx="2743200" cy="365125"/>
          </a:xfrm>
        </p:spPr>
        <p:txBody>
          <a:bodyPr/>
          <a:lstStyle/>
          <a:p>
            <a:fld id="{BA258462-179E-4B38-91EE-44DE7242CE39}" type="slidenum">
              <a:rPr kumimoji="1" lang="ja-JP" altLang="en-US" smtClean="0"/>
              <a:t>10</a:t>
            </a:fld>
            <a:endParaRPr kumimoji="1" lang="ja-JP" altLang="en-US" dirty="0"/>
          </a:p>
        </p:txBody>
      </p:sp>
      <p:sp>
        <p:nvSpPr>
          <p:cNvPr id="10" name="テキスト ボックス 9"/>
          <p:cNvSpPr txBox="1"/>
          <p:nvPr/>
        </p:nvSpPr>
        <p:spPr>
          <a:xfrm>
            <a:off x="6769733" y="5883850"/>
            <a:ext cx="3028550" cy="707886"/>
          </a:xfrm>
          <a:prstGeom prst="rect">
            <a:avLst/>
          </a:prstGeom>
          <a:noFill/>
        </p:spPr>
        <p:txBody>
          <a:bodyPr wrap="square" rtlCol="0">
            <a:spAutoFit/>
          </a:bodyPr>
          <a:lstStyle/>
          <a:p>
            <a:pPr algn="ctr"/>
            <a:r>
              <a:rPr lang="ja-JP" altLang="en-US" sz="2000" dirty="0" smtClean="0">
                <a:latin typeface="ＭＳ Ｐゴシック" panose="020B0600070205080204" pitchFamily="50" charset="-128"/>
                <a:ea typeface="ＭＳ Ｐゴシック" panose="020B0600070205080204" pitchFamily="50" charset="-128"/>
              </a:rPr>
              <a:t>テスト対象コード</a:t>
            </a:r>
            <a:endParaRPr lang="en-US" altLang="ja-JP" sz="2000" dirty="0" smtClean="0">
              <a:latin typeface="ＭＳ Ｐゴシック" panose="020B0600070205080204" pitchFamily="50" charset="-128"/>
              <a:ea typeface="ＭＳ Ｐゴシック" panose="020B0600070205080204" pitchFamily="50" charset="-128"/>
            </a:endParaRPr>
          </a:p>
          <a:p>
            <a:pPr algn="ctr"/>
            <a:r>
              <a:rPr lang="en-US" altLang="ja-JP" sz="2000" dirty="0" smtClean="0">
                <a:latin typeface="ＭＳ Ｐゴシック" panose="020B0600070205080204" pitchFamily="50" charset="-128"/>
                <a:ea typeface="ＭＳ Ｐゴシック" panose="020B0600070205080204" pitchFamily="50" charset="-128"/>
              </a:rPr>
              <a:t>(Calculator.java)</a:t>
            </a:r>
          </a:p>
        </p:txBody>
      </p:sp>
      <p:sp>
        <p:nvSpPr>
          <p:cNvPr id="11" name="テキスト ボックス 10"/>
          <p:cNvSpPr txBox="1"/>
          <p:nvPr/>
        </p:nvSpPr>
        <p:spPr>
          <a:xfrm>
            <a:off x="2234402" y="5909657"/>
            <a:ext cx="2908091" cy="707886"/>
          </a:xfrm>
          <a:prstGeom prst="rect">
            <a:avLst/>
          </a:prstGeom>
          <a:noFill/>
        </p:spPr>
        <p:txBody>
          <a:bodyPr wrap="square" rtlCol="0">
            <a:spAutoFit/>
          </a:bodyPr>
          <a:lstStyle/>
          <a:p>
            <a:pPr algn="ctr"/>
            <a:r>
              <a:rPr lang="ja-JP" altLang="en-US" sz="2000" dirty="0" smtClean="0">
                <a:latin typeface="ＭＳ Ｐゴシック" panose="020B0600070205080204" pitchFamily="50" charset="-128"/>
                <a:ea typeface="ＭＳ Ｐゴシック" panose="020B0600070205080204" pitchFamily="50" charset="-128"/>
              </a:rPr>
              <a:t>テストコード</a:t>
            </a:r>
            <a:r>
              <a:rPr lang="en-US" altLang="ja-JP" sz="2000" dirty="0" smtClean="0">
                <a:latin typeface="ＭＳ Ｐゴシック" panose="020B0600070205080204" pitchFamily="50" charset="-128"/>
                <a:ea typeface="ＭＳ Ｐゴシック" panose="020B0600070205080204" pitchFamily="50" charset="-128"/>
              </a:rPr>
              <a:t> (CalculatorTest.java)</a:t>
            </a:r>
          </a:p>
        </p:txBody>
      </p:sp>
      <p:graphicFrame>
        <p:nvGraphicFramePr>
          <p:cNvPr id="12" name="表 11"/>
          <p:cNvGraphicFramePr>
            <a:graphicFrameLocks noGrp="1"/>
          </p:cNvGraphicFramePr>
          <p:nvPr>
            <p:extLst>
              <p:ext uri="{D42A27DB-BD31-4B8C-83A1-F6EECF244321}">
                <p14:modId xmlns:p14="http://schemas.microsoft.com/office/powerpoint/2010/main" val="1312861318"/>
              </p:ext>
            </p:extLst>
          </p:nvPr>
        </p:nvGraphicFramePr>
        <p:xfrm>
          <a:off x="2852266" y="4976011"/>
          <a:ext cx="1868850" cy="873748"/>
        </p:xfrm>
        <a:graphic>
          <a:graphicData uri="http://schemas.openxmlformats.org/drawingml/2006/table">
            <a:tbl>
              <a:tblPr firstRow="1" bandRow="1">
                <a:tableStyleId>{5940675A-B579-460E-94D1-54222C63F5DA}</a:tableStyleId>
              </a:tblPr>
              <a:tblGrid>
                <a:gridCol w="1868850">
                  <a:extLst>
                    <a:ext uri="{9D8B030D-6E8A-4147-A177-3AD203B41FA5}">
                      <a16:colId xmlns:a16="http://schemas.microsoft.com/office/drawing/2014/main" val="2579590340"/>
                    </a:ext>
                  </a:extLst>
                </a:gridCol>
              </a:tblGrid>
              <a:tr h="371503">
                <a:tc>
                  <a:txBody>
                    <a:bodyPr/>
                    <a:lstStyle/>
                    <a:p>
                      <a:pPr algn="ctr"/>
                      <a:r>
                        <a:rPr kumimoji="1" lang="en-US" altLang="ja-JP" sz="2000" dirty="0" err="1" smtClean="0">
                          <a:latin typeface="ＭＳ Ｐゴシック" panose="020B0600070205080204" pitchFamily="50" charset="-128"/>
                          <a:ea typeface="ＭＳ Ｐゴシック" panose="020B0600070205080204" pitchFamily="50" charset="-128"/>
                        </a:rPr>
                        <a:t>CalculatorTest</a:t>
                      </a:r>
                      <a:endParaRPr kumimoji="1" lang="ja-JP" altLang="en-US" sz="2000" dirty="0"/>
                    </a:p>
                  </a:txBody>
                  <a:tcPr/>
                </a:tc>
                <a:extLst>
                  <a:ext uri="{0D108BD9-81ED-4DB2-BD59-A6C34878D82A}">
                    <a16:rowId xmlns:a16="http://schemas.microsoft.com/office/drawing/2014/main" val="3079406836"/>
                  </a:ext>
                </a:extLst>
              </a:tr>
              <a:tr h="477508">
                <a:tc>
                  <a:txBody>
                    <a:bodyPr/>
                    <a:lstStyle/>
                    <a:p>
                      <a:pPr marL="0" indent="0" algn="ctr">
                        <a:buFont typeface="Arial" panose="020B0604020202020204" pitchFamily="34" charset="0"/>
                        <a:buNone/>
                      </a:pPr>
                      <a:r>
                        <a:rPr kumimoji="1" lang="en-US" altLang="ja-JP" sz="2000" dirty="0" err="1" smtClean="0">
                          <a:latin typeface="ＭＳ Ｐゴシック" panose="020B0600070205080204" pitchFamily="50" charset="-128"/>
                          <a:ea typeface="ＭＳ Ｐゴシック" panose="020B0600070205080204" pitchFamily="50" charset="-128"/>
                        </a:rPr>
                        <a:t>testMultiply</a:t>
                      </a:r>
                      <a:endParaRPr kumimoji="1" lang="en-US" altLang="ja-JP" sz="2000" dirty="0" smtClean="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309208594"/>
                  </a:ext>
                </a:extLst>
              </a:tr>
            </a:tbl>
          </a:graphicData>
        </a:graphic>
      </p:graphicFrame>
      <p:cxnSp>
        <p:nvCxnSpPr>
          <p:cNvPr id="13" name="直線矢印コネクタ 12"/>
          <p:cNvCxnSpPr>
            <a:stCxn id="12" idx="3"/>
          </p:cNvCxnSpPr>
          <p:nvPr/>
        </p:nvCxnSpPr>
        <p:spPr>
          <a:xfrm>
            <a:off x="4721116" y="5412885"/>
            <a:ext cx="2726388" cy="0"/>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graphicFrame>
        <p:nvGraphicFramePr>
          <p:cNvPr id="15" name="表 14"/>
          <p:cNvGraphicFramePr>
            <a:graphicFrameLocks noGrp="1"/>
          </p:cNvGraphicFramePr>
          <p:nvPr>
            <p:extLst>
              <p:ext uri="{D42A27DB-BD31-4B8C-83A1-F6EECF244321}">
                <p14:modId xmlns:p14="http://schemas.microsoft.com/office/powerpoint/2010/main" val="1775688033"/>
              </p:ext>
            </p:extLst>
          </p:nvPr>
        </p:nvGraphicFramePr>
        <p:xfrm>
          <a:off x="7447505" y="4976011"/>
          <a:ext cx="1503936" cy="873748"/>
        </p:xfrm>
        <a:graphic>
          <a:graphicData uri="http://schemas.openxmlformats.org/drawingml/2006/table">
            <a:tbl>
              <a:tblPr firstRow="1" bandRow="1">
                <a:tableStyleId>{5940675A-B579-460E-94D1-54222C63F5DA}</a:tableStyleId>
              </a:tblPr>
              <a:tblGrid>
                <a:gridCol w="1503936">
                  <a:extLst>
                    <a:ext uri="{9D8B030D-6E8A-4147-A177-3AD203B41FA5}">
                      <a16:colId xmlns:a16="http://schemas.microsoft.com/office/drawing/2014/main" val="2579590340"/>
                    </a:ext>
                  </a:extLst>
                </a:gridCol>
              </a:tblGrid>
              <a:tr h="371503">
                <a:tc>
                  <a:txBody>
                    <a:bodyPr/>
                    <a:lstStyle/>
                    <a:p>
                      <a:pPr algn="ctr"/>
                      <a:r>
                        <a:rPr kumimoji="1" lang="en-US" altLang="ja-JP" sz="2000" dirty="0" smtClean="0">
                          <a:latin typeface="ＭＳ Ｐゴシック" panose="020B0600070205080204" pitchFamily="50" charset="-128"/>
                          <a:ea typeface="ＭＳ Ｐゴシック" panose="020B0600070205080204" pitchFamily="50" charset="-128"/>
                        </a:rPr>
                        <a:t>Calculator</a:t>
                      </a:r>
                      <a:endParaRPr kumimoji="1" lang="ja-JP" altLang="en-US" sz="2000" dirty="0"/>
                    </a:p>
                  </a:txBody>
                  <a:tcPr/>
                </a:tc>
                <a:extLst>
                  <a:ext uri="{0D108BD9-81ED-4DB2-BD59-A6C34878D82A}">
                    <a16:rowId xmlns:a16="http://schemas.microsoft.com/office/drawing/2014/main" val="3079406836"/>
                  </a:ext>
                </a:extLst>
              </a:tr>
              <a:tr h="477508">
                <a:tc>
                  <a:txBody>
                    <a:bodyPr/>
                    <a:lstStyle/>
                    <a:p>
                      <a:pPr marL="0" indent="0" algn="ctr">
                        <a:buFont typeface="Arial" panose="020B0604020202020204" pitchFamily="34" charset="0"/>
                        <a:buNone/>
                      </a:pPr>
                      <a:r>
                        <a:rPr kumimoji="1" lang="en-US" altLang="ja-JP" sz="2000" dirty="0" smtClean="0">
                          <a:latin typeface="ＭＳ Ｐゴシック" panose="020B0600070205080204" pitchFamily="50" charset="-128"/>
                          <a:ea typeface="ＭＳ Ｐゴシック" panose="020B0600070205080204" pitchFamily="50" charset="-128"/>
                        </a:rPr>
                        <a:t>multiply</a:t>
                      </a:r>
                    </a:p>
                  </a:txBody>
                  <a:tcPr/>
                </a:tc>
                <a:extLst>
                  <a:ext uri="{0D108BD9-81ED-4DB2-BD59-A6C34878D82A}">
                    <a16:rowId xmlns:a16="http://schemas.microsoft.com/office/drawing/2014/main" val="309208594"/>
                  </a:ext>
                </a:extLst>
              </a:tr>
            </a:tbl>
          </a:graphicData>
        </a:graphic>
      </p:graphicFrame>
    </p:spTree>
    <p:extLst>
      <p:ext uri="{BB962C8B-B14F-4D97-AF65-F5344CB8AC3E}">
        <p14:creationId xmlns:p14="http://schemas.microsoft.com/office/powerpoint/2010/main" val="7241088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Step1 </a:t>
            </a:r>
            <a:r>
              <a:rPr lang="en-US" altLang="ja-JP" dirty="0" smtClean="0"/>
              <a:t>: </a:t>
            </a:r>
            <a:r>
              <a:rPr lang="ja-JP" altLang="en-US" dirty="0"/>
              <a:t>類似</a:t>
            </a:r>
            <a:r>
              <a:rPr lang="ja-JP" altLang="en-US" dirty="0" smtClean="0"/>
              <a:t>コードの検出</a:t>
            </a:r>
            <a:endParaRPr kumimoji="1" lang="ja-JP" altLang="en-US" dirty="0"/>
          </a:p>
        </p:txBody>
      </p:sp>
      <p:sp>
        <p:nvSpPr>
          <p:cNvPr id="3" name="コンテンツ プレースホルダー 2"/>
          <p:cNvSpPr>
            <a:spLocks noGrp="1"/>
          </p:cNvSpPr>
          <p:nvPr>
            <p:ph idx="1"/>
          </p:nvPr>
        </p:nvSpPr>
        <p:spPr>
          <a:xfrm>
            <a:off x="838199" y="1443519"/>
            <a:ext cx="11128829" cy="4733444"/>
          </a:xfrm>
        </p:spPr>
        <p:txBody>
          <a:bodyPr/>
          <a:lstStyle/>
          <a:p>
            <a:r>
              <a:rPr kumimoji="1" lang="ja-JP" altLang="en-US" dirty="0" smtClean="0"/>
              <a:t>類似コード検出ツール </a:t>
            </a:r>
            <a:r>
              <a:rPr kumimoji="1" lang="en-US" altLang="ja-JP" dirty="0" smtClean="0"/>
              <a:t>: </a:t>
            </a:r>
            <a:r>
              <a:rPr kumimoji="1" lang="en-US" altLang="ja-JP" dirty="0" err="1" smtClean="0"/>
              <a:t>Nicad</a:t>
            </a:r>
            <a:r>
              <a:rPr kumimoji="1" lang="en-US" altLang="ja-JP" dirty="0" smtClean="0"/>
              <a:t>[4]</a:t>
            </a:r>
          </a:p>
          <a:p>
            <a:pPr lvl="1"/>
            <a:r>
              <a:rPr lang="ja-JP" altLang="en-US" dirty="0"/>
              <a:t>コードのレイアウトを変換させ行単位でソースコードを比較し類似コードを検出</a:t>
            </a:r>
            <a:endParaRPr lang="en-US" altLang="ja-JP" dirty="0"/>
          </a:p>
          <a:p>
            <a:pPr lvl="1"/>
            <a:r>
              <a:rPr lang="ja-JP" altLang="en-US" dirty="0"/>
              <a:t>高精度・高再現率で類似</a:t>
            </a:r>
            <a:r>
              <a:rPr lang="ja-JP" altLang="en-US" dirty="0" smtClean="0"/>
              <a:t>コードを検出可能</a:t>
            </a:r>
            <a:endParaRPr lang="en-US" altLang="ja-JP" dirty="0" smtClean="0"/>
          </a:p>
          <a:p>
            <a:pPr marL="342900" lvl="1" indent="-342900">
              <a:spcBef>
                <a:spcPts val="1000"/>
              </a:spcBef>
              <a:buFont typeface="Wingdings" panose="05000000000000000000" pitchFamily="2" charset="2"/>
              <a:buChar char="Ø"/>
            </a:pPr>
            <a:r>
              <a:rPr lang="en-US" altLang="ja-JP" sz="2800" dirty="0" err="1"/>
              <a:t>Nicad</a:t>
            </a:r>
            <a:r>
              <a:rPr lang="en-US" altLang="ja-JP" sz="2800" dirty="0"/>
              <a:t> </a:t>
            </a:r>
            <a:r>
              <a:rPr lang="ja-JP" altLang="en-US" sz="2800" dirty="0"/>
              <a:t>標準の設定でテスト対象</a:t>
            </a:r>
            <a:r>
              <a:rPr lang="ja-JP" altLang="en-US" sz="2800" dirty="0" smtClean="0"/>
              <a:t>のコードに対して類似</a:t>
            </a:r>
            <a:r>
              <a:rPr lang="ja-JP" altLang="en-US" sz="2800" dirty="0"/>
              <a:t>コードを</a:t>
            </a:r>
            <a:r>
              <a:rPr lang="ja-JP" altLang="en-US" sz="2800" dirty="0" smtClean="0"/>
              <a:t>検出する</a:t>
            </a:r>
            <a:endParaRPr lang="en-US" altLang="ja-JP" sz="2800" dirty="0"/>
          </a:p>
          <a:p>
            <a:endParaRPr lang="en-US" altLang="ja-JP" dirty="0"/>
          </a:p>
          <a:p>
            <a:pPr lvl="1"/>
            <a:endParaRPr kumimoji="1" lang="en-US" altLang="ja-JP" dirty="0" smtClean="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11</a:t>
            </a:fld>
            <a:endParaRPr kumimoji="1" lang="ja-JP" altLang="en-US" dirty="0"/>
          </a:p>
        </p:txBody>
      </p:sp>
      <p:sp>
        <p:nvSpPr>
          <p:cNvPr id="5" name="Rectangle 4"/>
          <p:cNvSpPr>
            <a:spLocks noChangeArrowheads="1"/>
          </p:cNvSpPr>
          <p:nvPr/>
        </p:nvSpPr>
        <p:spPr bwMode="auto">
          <a:xfrm>
            <a:off x="907521" y="5921237"/>
            <a:ext cx="10620078"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[3] </a:t>
            </a:r>
            <a:r>
              <a:rPr lang="en-US" altLang="ja-JP" sz="1400" dirty="0" err="1" smtClean="0">
                <a:solidFill>
                  <a:schemeClr val="tx2"/>
                </a:solidFill>
              </a:rPr>
              <a:t>Chanchal</a:t>
            </a:r>
            <a:r>
              <a:rPr lang="en-US" altLang="ja-JP" sz="1400" dirty="0">
                <a:solidFill>
                  <a:schemeClr val="tx2"/>
                </a:solidFill>
              </a:rPr>
              <a:t>, K. R. and James, R. C.: NICAD: Accurate Detection of Near-Miss Intentional Clones Using Flexible Pretty-Printing and Code Normalization, Proc. of ICPC 2008, pp. 172–181 (2008).</a:t>
            </a:r>
          </a:p>
        </p:txBody>
      </p:sp>
      <p:pic>
        <p:nvPicPr>
          <p:cNvPr id="9" name="図 8"/>
          <p:cNvPicPr>
            <a:picLocks noChangeAspect="1"/>
          </p:cNvPicPr>
          <p:nvPr/>
        </p:nvPicPr>
        <p:blipFill rotWithShape="1">
          <a:blip r:embed="rId3"/>
          <a:srcRect l="37544" t="71269" r="28509" b="18118"/>
          <a:stretch/>
        </p:blipFill>
        <p:spPr>
          <a:xfrm>
            <a:off x="559608" y="3695700"/>
            <a:ext cx="5343333" cy="1809750"/>
          </a:xfrm>
          <a:prstGeom prst="rect">
            <a:avLst/>
          </a:prstGeom>
        </p:spPr>
      </p:pic>
      <p:pic>
        <p:nvPicPr>
          <p:cNvPr id="10" name="図 9"/>
          <p:cNvPicPr>
            <a:picLocks noChangeAspect="1"/>
          </p:cNvPicPr>
          <p:nvPr/>
        </p:nvPicPr>
        <p:blipFill rotWithShape="1">
          <a:blip r:embed="rId3"/>
          <a:srcRect l="37544" t="81603" r="28509" b="7520"/>
          <a:stretch/>
        </p:blipFill>
        <p:spPr>
          <a:xfrm>
            <a:off x="6010467" y="3650711"/>
            <a:ext cx="5343333" cy="1854739"/>
          </a:xfrm>
          <a:prstGeom prst="rect">
            <a:avLst/>
          </a:prstGeom>
        </p:spPr>
      </p:pic>
      <p:sp>
        <p:nvSpPr>
          <p:cNvPr id="11" name="角丸四角形 10"/>
          <p:cNvSpPr/>
          <p:nvPr/>
        </p:nvSpPr>
        <p:spPr>
          <a:xfrm>
            <a:off x="4929729" y="4449826"/>
            <a:ext cx="2053950" cy="50781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smtClean="0">
                <a:solidFill>
                  <a:schemeClr val="tx1"/>
                </a:solidFill>
              </a:rPr>
              <a:t>類似コードペア</a:t>
            </a:r>
            <a:endParaRPr kumimoji="1" lang="ja-JP" altLang="en-US" sz="2000" b="1" dirty="0">
              <a:solidFill>
                <a:schemeClr val="tx1"/>
              </a:solidFill>
            </a:endParaRPr>
          </a:p>
        </p:txBody>
      </p:sp>
    </p:spTree>
    <p:extLst>
      <p:ext uri="{BB962C8B-B14F-4D97-AF65-F5344CB8AC3E}">
        <p14:creationId xmlns:p14="http://schemas.microsoft.com/office/powerpoint/2010/main" val="25688915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393"/>
            <a:ext cx="10515600" cy="1325563"/>
          </a:xfrm>
        </p:spPr>
        <p:txBody>
          <a:bodyPr/>
          <a:lstStyle/>
          <a:p>
            <a:r>
              <a:rPr kumimoji="1" lang="en-US" altLang="ja-JP" dirty="0" smtClean="0"/>
              <a:t>Step2 : </a:t>
            </a:r>
            <a:r>
              <a:rPr kumimoji="1" lang="ja-JP" altLang="en-US" dirty="0" smtClean="0"/>
              <a:t>抽象構文木</a:t>
            </a:r>
            <a:r>
              <a:rPr lang="ja-JP" altLang="en-US" dirty="0" smtClean="0"/>
              <a:t>に</a:t>
            </a:r>
            <a:r>
              <a:rPr lang="ja-JP" altLang="en-US" dirty="0"/>
              <a:t>よるソースコード解析</a:t>
            </a:r>
            <a:r>
              <a:rPr lang="ja-JP" altLang="en-US" dirty="0" smtClean="0"/>
              <a:t> </a:t>
            </a:r>
            <a:endParaRPr kumimoji="1" lang="ja-JP" altLang="en-US" dirty="0"/>
          </a:p>
        </p:txBody>
      </p:sp>
      <p:sp>
        <p:nvSpPr>
          <p:cNvPr id="3" name="コンテンツ プレースホルダー 2"/>
          <p:cNvSpPr>
            <a:spLocks noGrp="1"/>
          </p:cNvSpPr>
          <p:nvPr>
            <p:ph idx="1"/>
          </p:nvPr>
        </p:nvSpPr>
        <p:spPr>
          <a:xfrm>
            <a:off x="838200" y="1220541"/>
            <a:ext cx="10515600" cy="1081571"/>
          </a:xfrm>
        </p:spPr>
        <p:txBody>
          <a:bodyPr/>
          <a:lstStyle/>
          <a:p>
            <a:r>
              <a:rPr lang="ja-JP" altLang="en-US" dirty="0" smtClean="0"/>
              <a:t>テスト対象コードと</a:t>
            </a:r>
            <a:r>
              <a:rPr lang="ja-JP" altLang="en-US" dirty="0"/>
              <a:t>テストコードを静的</a:t>
            </a:r>
            <a:r>
              <a:rPr lang="ja-JP" altLang="en-US" dirty="0" smtClean="0"/>
              <a:t>解析</a:t>
            </a:r>
            <a:endParaRPr lang="en-US" altLang="ja-JP" dirty="0"/>
          </a:p>
          <a:p>
            <a:r>
              <a:rPr lang="ja-JP" altLang="en-US" dirty="0" smtClean="0"/>
              <a:t>ファイル内</a:t>
            </a:r>
            <a:r>
              <a:rPr lang="ja-JP" altLang="en-US" dirty="0"/>
              <a:t>で記述されている</a:t>
            </a:r>
            <a:r>
              <a:rPr lang="ja-JP" altLang="en-US" dirty="0" smtClean="0"/>
              <a:t>メソッド名</a:t>
            </a:r>
            <a:r>
              <a:rPr lang="ja-JP" altLang="en-US" dirty="0"/>
              <a:t>，</a:t>
            </a:r>
            <a:r>
              <a:rPr lang="ja-JP" altLang="en-US" dirty="0" smtClean="0"/>
              <a:t>メソッド</a:t>
            </a:r>
            <a:r>
              <a:rPr lang="ja-JP" altLang="en-US" dirty="0"/>
              <a:t>呼び出しを</a:t>
            </a:r>
            <a:r>
              <a:rPr lang="ja-JP" altLang="en-US" dirty="0" smtClean="0"/>
              <a:t>取得</a:t>
            </a:r>
            <a:endParaRPr kumimoji="1" lang="ja-JP" altLang="en-US" dirty="0"/>
          </a:p>
        </p:txBody>
      </p:sp>
      <p:sp>
        <p:nvSpPr>
          <p:cNvPr id="4" name="正方形/長方形 3"/>
          <p:cNvSpPr/>
          <p:nvPr/>
        </p:nvSpPr>
        <p:spPr>
          <a:xfrm>
            <a:off x="653384" y="4653170"/>
            <a:ext cx="6148472" cy="181588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600" b="1" dirty="0" smtClean="0">
                <a:solidFill>
                  <a:schemeClr val="tx1"/>
                </a:solidFill>
                <a:latin typeface="Consolas" panose="020B0609020204030204" pitchFamily="49" charset="0"/>
                <a:ea typeface="ＭＳ ゴシック" panose="020B0609070205080204" pitchFamily="49" charset="-128"/>
              </a:rPr>
              <a:t>@Test</a:t>
            </a:r>
          </a:p>
          <a:p>
            <a:r>
              <a:rPr lang="en-US" altLang="ja-JP" sz="1600" b="1" dirty="0" smtClean="0">
                <a:solidFill>
                  <a:schemeClr val="tx1"/>
                </a:solidFill>
                <a:latin typeface="Consolas" panose="020B0609020204030204" pitchFamily="49" charset="0"/>
                <a:ea typeface="ＭＳ ゴシック" panose="020B0609070205080204" pitchFamily="49" charset="-128"/>
              </a:rPr>
              <a:t>public void </a:t>
            </a:r>
            <a:r>
              <a:rPr lang="en-US" altLang="ja-JP" sz="1600" b="1" dirty="0" smtClean="0">
                <a:solidFill>
                  <a:srgbClr val="FF0000"/>
                </a:solidFill>
                <a:latin typeface="Consolas" panose="020B0609020204030204" pitchFamily="49" charset="0"/>
                <a:ea typeface="ＭＳ ゴシック" panose="020B0609070205080204" pitchFamily="49" charset="-128"/>
              </a:rPr>
              <a:t>testMultiply01</a:t>
            </a:r>
            <a:r>
              <a:rPr lang="en-US" altLang="ja-JP" sz="1600" b="1" dirty="0" smtClean="0">
                <a:solidFill>
                  <a:schemeClr val="tx1"/>
                </a:solidFill>
                <a:latin typeface="Consolas" panose="020B0609020204030204" pitchFamily="49" charset="0"/>
                <a:ea typeface="ＭＳ ゴシック" panose="020B0609070205080204" pitchFamily="49" charset="-128"/>
              </a:rPr>
              <a:t>() throws Exception {</a:t>
            </a:r>
          </a:p>
          <a:p>
            <a:r>
              <a:rPr lang="en-US" altLang="ja-JP" sz="1600" b="1" dirty="0" smtClean="0">
                <a:solidFill>
                  <a:schemeClr val="tx1"/>
                </a:solidFill>
                <a:latin typeface="Consolas" panose="020B0609020204030204" pitchFamily="49" charset="0"/>
                <a:ea typeface="ＭＳ ゴシック" panose="020B0609070205080204" pitchFamily="49" charset="-128"/>
              </a:rPr>
              <a:t>    Calculator </a:t>
            </a:r>
            <a:r>
              <a:rPr lang="en-US" altLang="ja-JP" sz="1600" b="1" dirty="0" err="1">
                <a:solidFill>
                  <a:schemeClr val="tx1"/>
                </a:solidFill>
                <a:latin typeface="Consolas" panose="020B0609020204030204" pitchFamily="49" charset="0"/>
                <a:ea typeface="ＭＳ ゴシック" panose="020B0609070205080204" pitchFamily="49" charset="-128"/>
              </a:rPr>
              <a:t>calc</a:t>
            </a:r>
            <a:r>
              <a:rPr lang="en-US" altLang="ja-JP" sz="1600" b="1" dirty="0">
                <a:solidFill>
                  <a:schemeClr val="tx1"/>
                </a:solidFill>
                <a:latin typeface="Consolas" panose="020B0609020204030204" pitchFamily="49" charset="0"/>
                <a:ea typeface="ＭＳ ゴシック" panose="020B0609070205080204" pitchFamily="49" charset="-128"/>
              </a:rPr>
              <a:t> = new Calculator();</a:t>
            </a:r>
          </a:p>
          <a:p>
            <a:r>
              <a:rPr lang="en-US" altLang="ja-JP" sz="1600" b="1" dirty="0" smtClean="0">
                <a:solidFill>
                  <a:schemeClr val="tx1"/>
                </a:solidFill>
                <a:latin typeface="Consolas" panose="020B0609020204030204" pitchFamily="49" charset="0"/>
                <a:ea typeface="ＭＳ ゴシック" panose="020B0609070205080204" pitchFamily="49" charset="-128"/>
              </a:rPr>
              <a:t>    </a:t>
            </a:r>
            <a:r>
              <a:rPr lang="en-US" altLang="ja-JP" sz="1600" b="1" dirty="0" err="1" smtClean="0">
                <a:solidFill>
                  <a:schemeClr val="tx1"/>
                </a:solidFill>
                <a:latin typeface="Consolas" panose="020B0609020204030204" pitchFamily="49" charset="0"/>
                <a:ea typeface="ＭＳ ゴシック" panose="020B0609070205080204" pitchFamily="49" charset="-128"/>
              </a:rPr>
              <a:t>int</a:t>
            </a:r>
            <a:r>
              <a:rPr lang="en-US" altLang="ja-JP" sz="1600" b="1" dirty="0" smtClean="0">
                <a:solidFill>
                  <a:schemeClr val="tx1"/>
                </a:solidFill>
                <a:latin typeface="Consolas" panose="020B0609020204030204" pitchFamily="49" charset="0"/>
                <a:ea typeface="ＭＳ ゴシック" panose="020B0609070205080204" pitchFamily="49" charset="-128"/>
              </a:rPr>
              <a:t> </a:t>
            </a:r>
            <a:r>
              <a:rPr lang="en-US" altLang="ja-JP" sz="1600" b="1" dirty="0">
                <a:solidFill>
                  <a:schemeClr val="tx1"/>
                </a:solidFill>
                <a:latin typeface="Consolas" panose="020B0609020204030204" pitchFamily="49" charset="0"/>
                <a:ea typeface="ＭＳ ゴシック" panose="020B0609070205080204" pitchFamily="49" charset="-128"/>
              </a:rPr>
              <a:t>expected =200</a:t>
            </a:r>
            <a:r>
              <a:rPr lang="en-US" altLang="ja-JP" sz="1600" b="1" dirty="0" smtClean="0">
                <a:solidFill>
                  <a:schemeClr val="tx1"/>
                </a:solidFill>
                <a:latin typeface="Consolas" panose="020B0609020204030204" pitchFamily="49" charset="0"/>
                <a:ea typeface="ＭＳ ゴシック" panose="020B0609070205080204" pitchFamily="49" charset="-128"/>
              </a:rPr>
              <a:t>;</a:t>
            </a:r>
          </a:p>
          <a:p>
            <a:pPr algn="just">
              <a:spcAft>
                <a:spcPts val="0"/>
              </a:spcAft>
            </a:pPr>
            <a:r>
              <a:rPr lang="en-US" altLang="ja-JP" sz="1600" b="1" dirty="0" smtClean="0">
                <a:solidFill>
                  <a:schemeClr val="tx1"/>
                </a:solidFill>
                <a:latin typeface="Consolas" panose="020B0609020204030204" pitchFamily="49" charset="0"/>
                <a:ea typeface="ＭＳ ゴシック" panose="020B0609070205080204" pitchFamily="49" charset="-128"/>
              </a:rPr>
              <a:t>    </a:t>
            </a:r>
            <a:r>
              <a:rPr lang="en-US" altLang="ja-JP" sz="1600" b="1" dirty="0" err="1" smtClean="0">
                <a:solidFill>
                  <a:schemeClr val="tx1"/>
                </a:solidFill>
                <a:latin typeface="Consolas" panose="020B0609020204030204" pitchFamily="49" charset="0"/>
                <a:ea typeface="ＭＳ ゴシック" panose="020B0609070205080204" pitchFamily="49" charset="-128"/>
              </a:rPr>
              <a:t>int</a:t>
            </a:r>
            <a:r>
              <a:rPr lang="en-US" altLang="ja-JP" sz="1600" b="1" dirty="0" smtClean="0">
                <a:solidFill>
                  <a:schemeClr val="tx1"/>
                </a:solidFill>
                <a:latin typeface="Consolas" panose="020B0609020204030204" pitchFamily="49" charset="0"/>
                <a:ea typeface="ＭＳ ゴシック" panose="020B0609070205080204" pitchFamily="49" charset="-128"/>
              </a:rPr>
              <a:t> actual = </a:t>
            </a:r>
            <a:r>
              <a:rPr lang="en-US" altLang="ja-JP" sz="1600" b="1" dirty="0" err="1" smtClean="0">
                <a:solidFill>
                  <a:schemeClr val="tx1"/>
                </a:solidFill>
                <a:latin typeface="Consolas" panose="020B0609020204030204" pitchFamily="49" charset="0"/>
                <a:ea typeface="ＭＳ ゴシック" panose="020B0609070205080204" pitchFamily="49" charset="-128"/>
              </a:rPr>
              <a:t>calc.</a:t>
            </a:r>
            <a:r>
              <a:rPr lang="en-US" altLang="ja-JP" sz="1600" b="1" dirty="0" err="1" smtClean="0">
                <a:solidFill>
                  <a:srgbClr val="FF0000"/>
                </a:solidFill>
                <a:latin typeface="Consolas" panose="020B0609020204030204" pitchFamily="49" charset="0"/>
                <a:ea typeface="ＭＳ ゴシック" panose="020B0609070205080204" pitchFamily="49" charset="-128"/>
              </a:rPr>
              <a:t>multiply</a:t>
            </a:r>
            <a:r>
              <a:rPr lang="en-US" altLang="ja-JP" sz="1600" b="1" dirty="0" smtClean="0">
                <a:solidFill>
                  <a:schemeClr val="tx1"/>
                </a:solidFill>
                <a:latin typeface="Consolas" panose="020B0609020204030204" pitchFamily="49" charset="0"/>
                <a:ea typeface="ＭＳ ゴシック" panose="020B0609070205080204" pitchFamily="49" charset="-128"/>
              </a:rPr>
              <a:t>(10,20);</a:t>
            </a:r>
          </a:p>
          <a:p>
            <a:r>
              <a:rPr lang="en-US" altLang="ja-JP" sz="1600" b="1" dirty="0" smtClean="0">
                <a:solidFill>
                  <a:schemeClr val="tx1"/>
                </a:solidFill>
                <a:latin typeface="Consolas" panose="020B0609020204030204" pitchFamily="49" charset="0"/>
                <a:ea typeface="ＭＳ ゴシック" panose="020B0609070205080204" pitchFamily="49" charset="-128"/>
              </a:rPr>
              <a:t>    </a:t>
            </a:r>
            <a:r>
              <a:rPr lang="en-US" altLang="ja-JP" sz="1600" b="1" dirty="0" err="1" smtClean="0">
                <a:solidFill>
                  <a:schemeClr val="tx1"/>
                </a:solidFill>
                <a:latin typeface="Consolas" panose="020B0609020204030204" pitchFamily="49" charset="0"/>
                <a:ea typeface="ＭＳ ゴシック" panose="020B0609070205080204" pitchFamily="49" charset="-128"/>
              </a:rPr>
              <a:t>assertEquals</a:t>
            </a:r>
            <a:r>
              <a:rPr lang="en-US" altLang="ja-JP" sz="1600" b="1" dirty="0" smtClean="0">
                <a:solidFill>
                  <a:schemeClr val="tx1"/>
                </a:solidFill>
                <a:latin typeface="Consolas" panose="020B0609020204030204" pitchFamily="49" charset="0"/>
                <a:ea typeface="ＭＳ ゴシック" panose="020B0609070205080204" pitchFamily="49" charset="-128"/>
              </a:rPr>
              <a:t>(</a:t>
            </a:r>
            <a:r>
              <a:rPr lang="en-US" altLang="ja-JP" sz="1600" b="1" dirty="0" err="1" smtClean="0">
                <a:solidFill>
                  <a:schemeClr val="tx1"/>
                </a:solidFill>
                <a:latin typeface="Consolas" panose="020B0609020204030204" pitchFamily="49" charset="0"/>
                <a:ea typeface="ＭＳ ゴシック" panose="020B0609070205080204" pitchFamily="49" charset="-128"/>
              </a:rPr>
              <a:t>expected,actual</a:t>
            </a:r>
            <a:r>
              <a:rPr lang="en-US" altLang="ja-JP" sz="1600" b="1" dirty="0">
                <a:solidFill>
                  <a:schemeClr val="tx1"/>
                </a:solidFill>
                <a:latin typeface="Consolas" panose="020B0609020204030204" pitchFamily="49" charset="0"/>
                <a:ea typeface="ＭＳ ゴシック" panose="020B0609070205080204" pitchFamily="49" charset="-128"/>
              </a:rPr>
              <a:t>);</a:t>
            </a:r>
          </a:p>
          <a:p>
            <a:r>
              <a:rPr lang="en-US" altLang="ja-JP" sz="1600" b="1" dirty="0" smtClean="0">
                <a:solidFill>
                  <a:schemeClr val="tx1"/>
                </a:solidFill>
                <a:latin typeface="Consolas" panose="020B0609020204030204" pitchFamily="49" charset="0"/>
                <a:ea typeface="ＭＳ ゴシック" panose="020B0609070205080204" pitchFamily="49" charset="-128"/>
              </a:rPr>
              <a:t>}</a:t>
            </a:r>
            <a:endParaRPr lang="en-US" altLang="ja-JP" sz="1600" b="1" dirty="0">
              <a:solidFill>
                <a:schemeClr val="tx1"/>
              </a:solidFill>
              <a:latin typeface="Consolas" panose="020B0609020204030204" pitchFamily="49" charset="0"/>
              <a:ea typeface="ＭＳ ゴシック" panose="020B0609070205080204" pitchFamily="49" charset="-128"/>
            </a:endParaRPr>
          </a:p>
        </p:txBody>
      </p:sp>
      <p:sp>
        <p:nvSpPr>
          <p:cNvPr id="5" name="右矢印 4"/>
          <p:cNvSpPr/>
          <p:nvPr/>
        </p:nvSpPr>
        <p:spPr>
          <a:xfrm>
            <a:off x="6894261" y="5214758"/>
            <a:ext cx="708409" cy="7234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6" name="表 5"/>
          <p:cNvGraphicFramePr>
            <a:graphicFrameLocks noGrp="1"/>
          </p:cNvGraphicFramePr>
          <p:nvPr>
            <p:extLst>
              <p:ext uri="{D42A27DB-BD31-4B8C-83A1-F6EECF244321}">
                <p14:modId xmlns:p14="http://schemas.microsoft.com/office/powerpoint/2010/main" val="2659162104"/>
              </p:ext>
            </p:extLst>
          </p:nvPr>
        </p:nvGraphicFramePr>
        <p:xfrm>
          <a:off x="7695075" y="5020238"/>
          <a:ext cx="4354674" cy="1112520"/>
        </p:xfrm>
        <a:graphic>
          <a:graphicData uri="http://schemas.openxmlformats.org/drawingml/2006/table">
            <a:tbl>
              <a:tblPr firstRow="1" bandRow="1">
                <a:tableStyleId>{5940675A-B579-460E-94D1-54222C63F5DA}</a:tableStyleId>
              </a:tblPr>
              <a:tblGrid>
                <a:gridCol w="2254568">
                  <a:extLst>
                    <a:ext uri="{9D8B030D-6E8A-4147-A177-3AD203B41FA5}">
                      <a16:colId xmlns:a16="http://schemas.microsoft.com/office/drawing/2014/main" val="1657587307"/>
                    </a:ext>
                  </a:extLst>
                </a:gridCol>
                <a:gridCol w="2100106">
                  <a:extLst>
                    <a:ext uri="{9D8B030D-6E8A-4147-A177-3AD203B41FA5}">
                      <a16:colId xmlns:a16="http://schemas.microsoft.com/office/drawing/2014/main" val="2594851320"/>
                    </a:ext>
                  </a:extLst>
                </a:gridCol>
              </a:tblGrid>
              <a:tr h="370840">
                <a:tc>
                  <a:txBody>
                    <a:bodyPr/>
                    <a:lstStyle/>
                    <a:p>
                      <a:pPr algn="ctr"/>
                      <a:r>
                        <a:rPr kumimoji="1" lang="ja-JP" altLang="en-US" dirty="0" smtClean="0">
                          <a:latin typeface="ＭＳ Ｐゴシック" panose="020B0600070205080204" pitchFamily="50" charset="-128"/>
                          <a:ea typeface="ＭＳ Ｐゴシック" panose="020B0600070205080204" pitchFamily="50" charset="-128"/>
                        </a:rPr>
                        <a:t>テストメソッド名</a:t>
                      </a:r>
                      <a:endParaRPr kumimoji="1"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ja-JP" altLang="en-US" dirty="0" smtClean="0">
                          <a:latin typeface="ＭＳ Ｐゴシック" panose="020B0600070205080204" pitchFamily="50" charset="-128"/>
                          <a:ea typeface="ＭＳ Ｐゴシック" panose="020B0600070205080204" pitchFamily="50" charset="-128"/>
                        </a:rPr>
                        <a:t>メソッド呼び出し</a:t>
                      </a:r>
                      <a:endParaRPr kumimoji="1"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2104041401"/>
                  </a:ext>
                </a:extLst>
              </a:tr>
              <a:tr h="370840">
                <a:tc>
                  <a:txBody>
                    <a:bodyPr/>
                    <a:lstStyle/>
                    <a:p>
                      <a:pPr algn="ctr"/>
                      <a:r>
                        <a:rPr lang="en-US" altLang="ja-JP" sz="1800" b="1" dirty="0" smtClean="0">
                          <a:solidFill>
                            <a:srgbClr val="FF0000"/>
                          </a:solidFill>
                          <a:latin typeface="Consolas" panose="020B0609020204030204" pitchFamily="49" charset="0"/>
                          <a:ea typeface="ＭＳ ゴシック" panose="020B0609070205080204" pitchFamily="49" charset="-128"/>
                        </a:rPr>
                        <a:t>testMultiply01</a:t>
                      </a:r>
                      <a:endParaRPr kumimoji="1" lang="ja-JP" altLang="en-US" dirty="0">
                        <a:solidFill>
                          <a:srgbClr val="FF0000"/>
                        </a:solidFill>
                      </a:endParaRPr>
                    </a:p>
                  </a:txBody>
                  <a:tcPr/>
                </a:tc>
                <a:tc>
                  <a:txBody>
                    <a:bodyPr/>
                    <a:lstStyle/>
                    <a:p>
                      <a:r>
                        <a:rPr lang="en-US" altLang="ja-JP" sz="1800" b="1" dirty="0" smtClean="0">
                          <a:solidFill>
                            <a:srgbClr val="FF0000"/>
                          </a:solidFill>
                          <a:latin typeface="Consolas" panose="020B0609020204030204" pitchFamily="49" charset="0"/>
                          <a:ea typeface="ＭＳ ゴシック" panose="020B0609070205080204" pitchFamily="49" charset="-128"/>
                        </a:rPr>
                        <a:t>multiply(10,20)</a:t>
                      </a:r>
                      <a:endParaRPr kumimoji="1" lang="ja-JP" altLang="en-US" dirty="0">
                        <a:solidFill>
                          <a:srgbClr val="FF0000"/>
                        </a:solidFill>
                      </a:endParaRPr>
                    </a:p>
                  </a:txBody>
                  <a:tcPr/>
                </a:tc>
                <a:extLst>
                  <a:ext uri="{0D108BD9-81ED-4DB2-BD59-A6C34878D82A}">
                    <a16:rowId xmlns:a16="http://schemas.microsoft.com/office/drawing/2014/main" val="3239684229"/>
                  </a:ext>
                </a:extLst>
              </a:tr>
              <a:tr h="370840">
                <a:tc>
                  <a:txBody>
                    <a:bodyPr/>
                    <a:lstStyle/>
                    <a:p>
                      <a:pPr algn="ctr"/>
                      <a:r>
                        <a:rPr kumimoji="1" lang="en-US" altLang="ja-JP" dirty="0" smtClean="0"/>
                        <a:t>…</a:t>
                      </a:r>
                      <a:endParaRPr kumimoji="1" lang="ja-JP" altLang="en-US" dirty="0"/>
                    </a:p>
                  </a:txBody>
                  <a:tcPr/>
                </a:tc>
                <a:tc>
                  <a:txBody>
                    <a:bodyPr/>
                    <a:lstStyle/>
                    <a:p>
                      <a:pPr algn="ctr"/>
                      <a:r>
                        <a:rPr kumimoji="1" lang="en-US" altLang="ja-JP" dirty="0" smtClean="0"/>
                        <a:t>…</a:t>
                      </a:r>
                      <a:endParaRPr kumimoji="1" lang="ja-JP" altLang="en-US" dirty="0"/>
                    </a:p>
                  </a:txBody>
                  <a:tcPr/>
                </a:tc>
                <a:extLst>
                  <a:ext uri="{0D108BD9-81ED-4DB2-BD59-A6C34878D82A}">
                    <a16:rowId xmlns:a16="http://schemas.microsoft.com/office/drawing/2014/main" val="1224010917"/>
                  </a:ext>
                </a:extLst>
              </a:tr>
            </a:tbl>
          </a:graphicData>
        </a:graphic>
      </p:graphicFrame>
      <p:sp>
        <p:nvSpPr>
          <p:cNvPr id="7" name="正方形/長方形 6"/>
          <p:cNvSpPr/>
          <p:nvPr/>
        </p:nvSpPr>
        <p:spPr>
          <a:xfrm>
            <a:off x="653384" y="2817142"/>
            <a:ext cx="6148472" cy="132343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600" b="1" dirty="0">
                <a:solidFill>
                  <a:schemeClr val="tx1"/>
                </a:solidFill>
                <a:latin typeface="Consolas" panose="020B0609020204030204" pitchFamily="49" charset="0"/>
                <a:ea typeface="ＭＳ ゴシック" panose="020B0609070205080204" pitchFamily="49" charset="-128"/>
              </a:rPr>
              <a:t>public class Calculator </a:t>
            </a:r>
            <a:r>
              <a:rPr lang="en-US" altLang="ja-JP" sz="1600" b="1" dirty="0" smtClean="0">
                <a:solidFill>
                  <a:schemeClr val="tx1"/>
                </a:solidFill>
                <a:latin typeface="Consolas" panose="020B0609020204030204" pitchFamily="49" charset="0"/>
                <a:ea typeface="ＭＳ ゴシック" panose="020B0609070205080204" pitchFamily="49" charset="-128"/>
              </a:rPr>
              <a:t>{</a:t>
            </a:r>
            <a:endParaRPr lang="en-US" altLang="ja-JP" sz="1600" b="1" dirty="0">
              <a:solidFill>
                <a:schemeClr val="tx1"/>
              </a:solidFill>
              <a:latin typeface="Consolas" panose="020B0609020204030204" pitchFamily="49" charset="0"/>
              <a:ea typeface="ＭＳ ゴシック" panose="020B0609070205080204" pitchFamily="49" charset="-128"/>
            </a:endParaRPr>
          </a:p>
          <a:p>
            <a:pPr algn="just">
              <a:spcAft>
                <a:spcPts val="0"/>
              </a:spcAft>
            </a:pPr>
            <a:r>
              <a:rPr lang="en-US" altLang="ja-JP" sz="1600" b="1" dirty="0" smtClean="0">
                <a:solidFill>
                  <a:schemeClr val="tx1"/>
                </a:solidFill>
                <a:latin typeface="Consolas" panose="020B0609020204030204" pitchFamily="49" charset="0"/>
                <a:ea typeface="ＭＳ ゴシック" panose="020B0609070205080204" pitchFamily="49" charset="-128"/>
              </a:rPr>
              <a:t>    public </a:t>
            </a:r>
            <a:r>
              <a:rPr lang="en-US" altLang="ja-JP" sz="1600" b="1" dirty="0" err="1" smtClean="0">
                <a:solidFill>
                  <a:schemeClr val="tx1"/>
                </a:solidFill>
                <a:latin typeface="Consolas" panose="020B0609020204030204" pitchFamily="49" charset="0"/>
                <a:ea typeface="ＭＳ ゴシック" panose="020B0609070205080204" pitchFamily="49" charset="-128"/>
              </a:rPr>
              <a:t>int</a:t>
            </a:r>
            <a:r>
              <a:rPr lang="en-US" altLang="ja-JP" sz="1600" b="1" dirty="0" smtClean="0">
                <a:solidFill>
                  <a:schemeClr val="tx1"/>
                </a:solidFill>
                <a:latin typeface="Consolas" panose="020B0609020204030204" pitchFamily="49" charset="0"/>
                <a:ea typeface="ＭＳ ゴシック" panose="020B0609070205080204" pitchFamily="49" charset="-128"/>
              </a:rPr>
              <a:t> </a:t>
            </a:r>
            <a:r>
              <a:rPr lang="en-US" altLang="ja-JP" sz="1600" b="1" dirty="0" smtClean="0">
                <a:solidFill>
                  <a:srgbClr val="FF0000"/>
                </a:solidFill>
                <a:latin typeface="Consolas" panose="020B0609020204030204" pitchFamily="49" charset="0"/>
                <a:ea typeface="ＭＳ ゴシック" panose="020B0609070205080204" pitchFamily="49" charset="-128"/>
              </a:rPr>
              <a:t>multiply</a:t>
            </a:r>
            <a:r>
              <a:rPr lang="en-US" altLang="ja-JP" sz="1600" b="1" dirty="0" smtClean="0">
                <a:solidFill>
                  <a:schemeClr val="tx1"/>
                </a:solidFill>
                <a:latin typeface="Consolas" panose="020B0609020204030204" pitchFamily="49" charset="0"/>
                <a:ea typeface="ＭＳ ゴシック" panose="020B0609070205080204" pitchFamily="49" charset="-128"/>
              </a:rPr>
              <a:t>(</a:t>
            </a:r>
            <a:r>
              <a:rPr lang="en-US" altLang="ja-JP" sz="1600" b="1" dirty="0" err="1" smtClean="0">
                <a:solidFill>
                  <a:schemeClr val="tx1"/>
                </a:solidFill>
                <a:latin typeface="Consolas" panose="020B0609020204030204" pitchFamily="49" charset="0"/>
                <a:ea typeface="ＭＳ ゴシック" panose="020B0609070205080204" pitchFamily="49" charset="-128"/>
              </a:rPr>
              <a:t>int</a:t>
            </a:r>
            <a:r>
              <a:rPr lang="en-US" altLang="ja-JP" sz="1600" b="1" dirty="0" smtClean="0">
                <a:solidFill>
                  <a:schemeClr val="tx1"/>
                </a:solidFill>
                <a:latin typeface="Consolas" panose="020B0609020204030204" pitchFamily="49" charset="0"/>
                <a:ea typeface="ＭＳ ゴシック" panose="020B0609070205080204" pitchFamily="49" charset="-128"/>
              </a:rPr>
              <a:t> x, </a:t>
            </a:r>
            <a:r>
              <a:rPr lang="en-US" altLang="ja-JP" sz="1600" b="1" dirty="0" err="1" smtClean="0">
                <a:solidFill>
                  <a:schemeClr val="tx1"/>
                </a:solidFill>
                <a:latin typeface="Consolas" panose="020B0609020204030204" pitchFamily="49" charset="0"/>
                <a:ea typeface="ＭＳ ゴシック" panose="020B0609070205080204" pitchFamily="49" charset="-128"/>
              </a:rPr>
              <a:t>int</a:t>
            </a:r>
            <a:r>
              <a:rPr lang="en-US" altLang="ja-JP" sz="1600" b="1" dirty="0" smtClean="0">
                <a:solidFill>
                  <a:schemeClr val="tx1"/>
                </a:solidFill>
                <a:latin typeface="Consolas" panose="020B0609020204030204" pitchFamily="49" charset="0"/>
                <a:ea typeface="ＭＳ ゴシック" panose="020B0609070205080204" pitchFamily="49" charset="-128"/>
              </a:rPr>
              <a:t> y) {</a:t>
            </a:r>
          </a:p>
          <a:p>
            <a:r>
              <a:rPr lang="en-US" altLang="ja-JP" sz="1600" b="1" dirty="0" smtClean="0">
                <a:solidFill>
                  <a:schemeClr val="tx1"/>
                </a:solidFill>
                <a:latin typeface="Consolas" panose="020B0609020204030204" pitchFamily="49" charset="0"/>
                <a:ea typeface="ＭＳ ゴシック" panose="020B0609070205080204" pitchFamily="49" charset="-128"/>
              </a:rPr>
              <a:t>        return x * y;</a:t>
            </a:r>
          </a:p>
          <a:p>
            <a:r>
              <a:rPr lang="en-US" altLang="ja-JP" sz="1600" b="1" dirty="0" smtClean="0">
                <a:solidFill>
                  <a:schemeClr val="tx1"/>
                </a:solidFill>
                <a:latin typeface="Consolas" panose="020B0609020204030204" pitchFamily="49" charset="0"/>
                <a:ea typeface="ＭＳ ゴシック" panose="020B0609070205080204" pitchFamily="49" charset="-128"/>
              </a:rPr>
              <a:t>    }</a:t>
            </a:r>
          </a:p>
          <a:p>
            <a:r>
              <a:rPr lang="en-US" altLang="ja-JP" sz="1600" b="1" dirty="0">
                <a:solidFill>
                  <a:schemeClr val="tx1"/>
                </a:solidFill>
                <a:latin typeface="Consolas" panose="020B0609020204030204" pitchFamily="49" charset="0"/>
                <a:ea typeface="ＭＳ ゴシック" panose="020B0609070205080204" pitchFamily="49" charset="-128"/>
              </a:rPr>
              <a:t>}</a:t>
            </a:r>
            <a:endParaRPr lang="en-US" altLang="ja-JP" sz="1600" b="1" dirty="0" smtClean="0">
              <a:solidFill>
                <a:schemeClr val="tx1"/>
              </a:solidFill>
              <a:latin typeface="Consolas" panose="020B0609020204030204" pitchFamily="49" charset="0"/>
              <a:ea typeface="ＭＳ ゴシック" panose="020B0609070205080204" pitchFamily="49" charset="-128"/>
            </a:endParaRPr>
          </a:p>
        </p:txBody>
      </p:sp>
      <p:sp>
        <p:nvSpPr>
          <p:cNvPr id="8" name="右矢印 7"/>
          <p:cNvSpPr/>
          <p:nvPr/>
        </p:nvSpPr>
        <p:spPr>
          <a:xfrm>
            <a:off x="6894261" y="3132509"/>
            <a:ext cx="708409" cy="7234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9" name="表 8"/>
          <p:cNvGraphicFramePr>
            <a:graphicFrameLocks noGrp="1"/>
          </p:cNvGraphicFramePr>
          <p:nvPr>
            <p:extLst>
              <p:ext uri="{D42A27DB-BD31-4B8C-83A1-F6EECF244321}">
                <p14:modId xmlns:p14="http://schemas.microsoft.com/office/powerpoint/2010/main" val="3029465608"/>
              </p:ext>
            </p:extLst>
          </p:nvPr>
        </p:nvGraphicFramePr>
        <p:xfrm>
          <a:off x="7695075" y="2937989"/>
          <a:ext cx="3130899" cy="1112520"/>
        </p:xfrm>
        <a:graphic>
          <a:graphicData uri="http://schemas.openxmlformats.org/drawingml/2006/table">
            <a:tbl>
              <a:tblPr firstRow="1" bandRow="1">
                <a:tableStyleId>{5940675A-B579-460E-94D1-54222C63F5DA}</a:tableStyleId>
              </a:tblPr>
              <a:tblGrid>
                <a:gridCol w="3130899">
                  <a:extLst>
                    <a:ext uri="{9D8B030D-6E8A-4147-A177-3AD203B41FA5}">
                      <a16:colId xmlns:a16="http://schemas.microsoft.com/office/drawing/2014/main" val="4125128306"/>
                    </a:ext>
                  </a:extLst>
                </a:gridCol>
              </a:tblGrid>
              <a:tr h="370840">
                <a:tc>
                  <a:txBody>
                    <a:bodyPr/>
                    <a:lstStyle/>
                    <a:p>
                      <a:pPr algn="ctr"/>
                      <a:r>
                        <a:rPr kumimoji="1" lang="ja-JP" altLang="en-US" dirty="0" smtClean="0">
                          <a:latin typeface="ＭＳ Ｐゴシック" panose="020B0600070205080204" pitchFamily="50" charset="-128"/>
                          <a:ea typeface="ＭＳ Ｐゴシック" panose="020B0600070205080204" pitchFamily="50" charset="-128"/>
                        </a:rPr>
                        <a:t>プロダクションメソッド名</a:t>
                      </a:r>
                      <a:endParaRPr kumimoji="1"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3261207745"/>
                  </a:ext>
                </a:extLst>
              </a:tr>
              <a:tr h="370840">
                <a:tc>
                  <a:txBody>
                    <a:bodyPr/>
                    <a:lstStyle/>
                    <a:p>
                      <a:pPr algn="ctr"/>
                      <a:r>
                        <a:rPr lang="en-US" altLang="ja-JP" sz="1800" b="1" dirty="0" smtClean="0">
                          <a:solidFill>
                            <a:srgbClr val="FF0000"/>
                          </a:solidFill>
                          <a:latin typeface="Consolas" panose="020B0609020204030204" pitchFamily="49" charset="0"/>
                          <a:ea typeface="ＭＳ ゴシック" panose="020B0609070205080204" pitchFamily="49" charset="-128"/>
                        </a:rPr>
                        <a:t>multiply</a:t>
                      </a:r>
                      <a:endParaRPr kumimoji="1" lang="ja-JP" altLang="en-US" dirty="0">
                        <a:solidFill>
                          <a:srgbClr val="FF0000"/>
                        </a:solidFill>
                      </a:endParaRPr>
                    </a:p>
                  </a:txBody>
                  <a:tcPr/>
                </a:tc>
                <a:extLst>
                  <a:ext uri="{0D108BD9-81ED-4DB2-BD59-A6C34878D82A}">
                    <a16:rowId xmlns:a16="http://schemas.microsoft.com/office/drawing/2014/main" val="536952030"/>
                  </a:ext>
                </a:extLst>
              </a:tr>
              <a:tr h="370840">
                <a:tc>
                  <a:txBody>
                    <a:bodyPr/>
                    <a:lstStyle/>
                    <a:p>
                      <a:pPr algn="ctr"/>
                      <a:r>
                        <a:rPr kumimoji="1" lang="en-US" altLang="ja-JP" dirty="0" smtClean="0"/>
                        <a:t>…</a:t>
                      </a:r>
                      <a:endParaRPr kumimoji="1" lang="ja-JP" altLang="en-US" dirty="0"/>
                    </a:p>
                  </a:txBody>
                  <a:tcPr/>
                </a:tc>
                <a:extLst>
                  <a:ext uri="{0D108BD9-81ED-4DB2-BD59-A6C34878D82A}">
                    <a16:rowId xmlns:a16="http://schemas.microsoft.com/office/drawing/2014/main" val="2130364364"/>
                  </a:ext>
                </a:extLst>
              </a:tr>
            </a:tbl>
          </a:graphicData>
        </a:graphic>
      </p:graphicFrame>
      <p:sp>
        <p:nvSpPr>
          <p:cNvPr id="10" name="テキスト ボックス 9"/>
          <p:cNvSpPr txBox="1"/>
          <p:nvPr/>
        </p:nvSpPr>
        <p:spPr>
          <a:xfrm>
            <a:off x="653384" y="2475738"/>
            <a:ext cx="2908998" cy="369332"/>
          </a:xfrm>
          <a:prstGeom prst="rect">
            <a:avLst/>
          </a:prstGeom>
          <a:noFill/>
        </p:spPr>
        <p:txBody>
          <a:bodyPr wrap="square" rtlCol="0">
            <a:spAutoFit/>
          </a:bodyPr>
          <a:lstStyle/>
          <a:p>
            <a:r>
              <a:rPr kumimoji="1" lang="en-US" altLang="ja-JP" b="1" dirty="0" smtClean="0"/>
              <a:t>&lt;</a:t>
            </a:r>
            <a:r>
              <a:rPr lang="ja-JP" altLang="en-US" b="1" dirty="0" smtClean="0"/>
              <a:t>テスト対象</a:t>
            </a:r>
            <a:r>
              <a:rPr kumimoji="1" lang="ja-JP" altLang="en-US" b="1" dirty="0" smtClean="0"/>
              <a:t>コード</a:t>
            </a:r>
            <a:r>
              <a:rPr kumimoji="1" lang="en-US" altLang="ja-JP" b="1" dirty="0" smtClean="0"/>
              <a:t>&gt;</a:t>
            </a:r>
            <a:endParaRPr kumimoji="1" lang="ja-JP" altLang="en-US" b="1" dirty="0"/>
          </a:p>
        </p:txBody>
      </p:sp>
      <p:sp>
        <p:nvSpPr>
          <p:cNvPr id="11" name="テキスト ボックス 10"/>
          <p:cNvSpPr txBox="1"/>
          <p:nvPr/>
        </p:nvSpPr>
        <p:spPr>
          <a:xfrm>
            <a:off x="653384" y="4328097"/>
            <a:ext cx="2908998" cy="369332"/>
          </a:xfrm>
          <a:prstGeom prst="rect">
            <a:avLst/>
          </a:prstGeom>
          <a:noFill/>
        </p:spPr>
        <p:txBody>
          <a:bodyPr wrap="square" rtlCol="0">
            <a:spAutoFit/>
          </a:bodyPr>
          <a:lstStyle/>
          <a:p>
            <a:r>
              <a:rPr kumimoji="1" lang="en-US" altLang="ja-JP" b="1" dirty="0" smtClean="0"/>
              <a:t>&lt;</a:t>
            </a:r>
            <a:r>
              <a:rPr lang="ja-JP" altLang="en-US" b="1" dirty="0"/>
              <a:t>テスト</a:t>
            </a:r>
            <a:r>
              <a:rPr kumimoji="1" lang="ja-JP" altLang="en-US" b="1" dirty="0" smtClean="0"/>
              <a:t>コード</a:t>
            </a:r>
            <a:r>
              <a:rPr kumimoji="1" lang="en-US" altLang="ja-JP" b="1" dirty="0" smtClean="0"/>
              <a:t>&gt;</a:t>
            </a:r>
            <a:endParaRPr kumimoji="1" lang="ja-JP" altLang="en-US" b="1" dirty="0"/>
          </a:p>
        </p:txBody>
      </p:sp>
      <p:sp>
        <p:nvSpPr>
          <p:cNvPr id="12" name="スライド番号プレースホルダー 11"/>
          <p:cNvSpPr>
            <a:spLocks noGrp="1"/>
          </p:cNvSpPr>
          <p:nvPr>
            <p:ph type="sldNum" sz="quarter" idx="12"/>
          </p:nvPr>
        </p:nvSpPr>
        <p:spPr/>
        <p:txBody>
          <a:bodyPr/>
          <a:lstStyle/>
          <a:p>
            <a:fld id="{BA258462-179E-4B38-91EE-44DE7242CE39}" type="slidenum">
              <a:rPr kumimoji="1" lang="ja-JP" altLang="en-US" smtClean="0"/>
              <a:t>12</a:t>
            </a:fld>
            <a:endParaRPr kumimoji="1" lang="ja-JP" altLang="en-US"/>
          </a:p>
        </p:txBody>
      </p:sp>
    </p:spTree>
    <p:extLst>
      <p:ext uri="{BB962C8B-B14F-4D97-AF65-F5344CB8AC3E}">
        <p14:creationId xmlns:p14="http://schemas.microsoft.com/office/powerpoint/2010/main" val="237018303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Step3 : </a:t>
            </a:r>
            <a:r>
              <a:rPr lang="ja-JP" altLang="en-US" dirty="0" smtClean="0"/>
              <a:t>メソッド単位の</a:t>
            </a:r>
            <a:r>
              <a:rPr kumimoji="1" lang="ja-JP" altLang="en-US" dirty="0" smtClean="0"/>
              <a:t>対応付け</a:t>
            </a:r>
            <a:endParaRPr kumimoji="1" lang="ja-JP" altLang="en-US" dirty="0"/>
          </a:p>
        </p:txBody>
      </p:sp>
      <p:sp>
        <p:nvSpPr>
          <p:cNvPr id="3" name="コンテンツ プレースホルダー 2"/>
          <p:cNvSpPr>
            <a:spLocks noGrp="1"/>
          </p:cNvSpPr>
          <p:nvPr>
            <p:ph idx="1"/>
          </p:nvPr>
        </p:nvSpPr>
        <p:spPr>
          <a:xfrm>
            <a:off x="838200" y="1227499"/>
            <a:ext cx="10649858" cy="2680035"/>
          </a:xfrm>
        </p:spPr>
        <p:txBody>
          <a:bodyPr>
            <a:normAutofit/>
          </a:bodyPr>
          <a:lstStyle/>
          <a:p>
            <a:r>
              <a:rPr lang="ja-JP" altLang="en-US" dirty="0" smtClean="0"/>
              <a:t>テスト</a:t>
            </a:r>
            <a:r>
              <a:rPr lang="ja-JP" altLang="en-US" dirty="0"/>
              <a:t>対象となる</a:t>
            </a:r>
            <a:r>
              <a:rPr lang="ja-JP" altLang="en-US" dirty="0" smtClean="0"/>
              <a:t>オブジェクトのメソッド呼び出しを基にテストコードとテスト</a:t>
            </a:r>
            <a:r>
              <a:rPr lang="ja-JP" altLang="en-US" dirty="0"/>
              <a:t>対象</a:t>
            </a:r>
            <a:r>
              <a:rPr lang="ja-JP" altLang="en-US" dirty="0" smtClean="0"/>
              <a:t>コードをメソッド単位で対応付ける</a:t>
            </a:r>
            <a:endParaRPr lang="en-US" altLang="ja-JP" dirty="0" smtClean="0"/>
          </a:p>
          <a:p>
            <a:endParaRPr lang="en-US" altLang="ja-JP" sz="100"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endParaRPr lang="en-US" altLang="ja-JP" sz="800" dirty="0" smtClean="0"/>
          </a:p>
          <a:p>
            <a:pPr marL="800100" lvl="1" indent="-342900">
              <a:buFont typeface="+mj-lt"/>
              <a:buAutoNum type="circleNumDbPlain"/>
            </a:pPr>
            <a:r>
              <a:rPr lang="ja-JP" altLang="en-US" dirty="0" smtClean="0"/>
              <a:t> テストメソッド</a:t>
            </a:r>
            <a:r>
              <a:rPr lang="ja-JP" altLang="en-US" dirty="0"/>
              <a:t>を区切り文字や大文字で分割し</a:t>
            </a:r>
            <a:r>
              <a:rPr lang="ja-JP" altLang="en-US" dirty="0" smtClean="0"/>
              <a:t>，部分</a:t>
            </a:r>
            <a:r>
              <a:rPr lang="ja-JP" altLang="en-US" dirty="0"/>
              <a:t>一致した時</a:t>
            </a:r>
            <a:r>
              <a:rPr lang="ja-JP" altLang="en-US" dirty="0" smtClean="0"/>
              <a:t>対応付ける</a:t>
            </a:r>
            <a:endParaRPr lang="en-US" altLang="ja-JP" dirty="0" smtClean="0"/>
          </a:p>
          <a:p>
            <a:pPr lvl="2"/>
            <a:r>
              <a:rPr lang="ja-JP" altLang="en-US" sz="2400" dirty="0" smtClean="0"/>
              <a:t>例 </a:t>
            </a:r>
            <a:r>
              <a:rPr lang="en-US" altLang="ja-JP" sz="2400" dirty="0" smtClean="0"/>
              <a:t>: testMultiply01 </a:t>
            </a:r>
            <a:r>
              <a:rPr lang="ja-JP" altLang="en-US" sz="2400" dirty="0" smtClean="0"/>
              <a:t>⇒ </a:t>
            </a:r>
            <a:r>
              <a:rPr lang="en-US" altLang="ja-JP" sz="2400" dirty="0" smtClean="0"/>
              <a:t>test + multiply + 01</a:t>
            </a:r>
            <a:endParaRPr lang="en-US" altLang="ja-JP" sz="2400" dirty="0"/>
          </a:p>
          <a:p>
            <a:pPr marL="457200" lvl="1" indent="0">
              <a:buNone/>
            </a:pPr>
            <a:endParaRPr lang="en-US" altLang="ja-JP" dirty="0"/>
          </a:p>
        </p:txBody>
      </p:sp>
      <p:sp>
        <p:nvSpPr>
          <p:cNvPr id="4" name="正方形/長方形 3"/>
          <p:cNvSpPr/>
          <p:nvPr/>
        </p:nvSpPr>
        <p:spPr>
          <a:xfrm>
            <a:off x="127734" y="4200132"/>
            <a:ext cx="5583096" cy="147732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b="1" dirty="0">
                <a:solidFill>
                  <a:schemeClr val="tx1"/>
                </a:solidFill>
                <a:latin typeface="Consolas" panose="020B0609020204030204" pitchFamily="49" charset="0"/>
                <a:ea typeface="ＭＳ ゴシック" panose="020B0609070205080204" pitchFamily="49" charset="-128"/>
              </a:rPr>
              <a:t>public class Calculator </a:t>
            </a:r>
            <a:r>
              <a:rPr lang="en-US" altLang="ja-JP" b="1" dirty="0" smtClean="0">
                <a:solidFill>
                  <a:schemeClr val="tx1"/>
                </a:solidFill>
                <a:latin typeface="Consolas" panose="020B0609020204030204" pitchFamily="49" charset="0"/>
                <a:ea typeface="ＭＳ ゴシック" panose="020B0609070205080204" pitchFamily="49" charset="-128"/>
              </a:rPr>
              <a:t>{</a:t>
            </a:r>
            <a:endParaRPr lang="en-US" altLang="ja-JP" b="1" dirty="0">
              <a:solidFill>
                <a:schemeClr val="tx1"/>
              </a:solidFill>
              <a:latin typeface="Consolas" panose="020B0609020204030204" pitchFamily="49" charset="0"/>
              <a:ea typeface="ＭＳ ゴシック" panose="020B0609070205080204" pitchFamily="49" charset="-128"/>
            </a:endParaRPr>
          </a:p>
          <a:p>
            <a:pPr algn="just">
              <a:spcAft>
                <a:spcPts val="0"/>
              </a:spcAft>
            </a:pPr>
            <a:r>
              <a:rPr lang="en-US" altLang="ja-JP" b="1" dirty="0" smtClean="0">
                <a:solidFill>
                  <a:schemeClr val="tx1"/>
                </a:solidFill>
                <a:latin typeface="Consolas" panose="020B0609020204030204" pitchFamily="49" charset="0"/>
                <a:ea typeface="ＭＳ ゴシック" panose="020B0609070205080204" pitchFamily="49" charset="-128"/>
              </a:rPr>
              <a:t>    public </a:t>
            </a:r>
            <a:r>
              <a:rPr lang="en-US" altLang="ja-JP" b="1" dirty="0" err="1" smtClean="0">
                <a:solidFill>
                  <a:schemeClr val="tx1"/>
                </a:solidFill>
                <a:latin typeface="Consolas" panose="020B0609020204030204" pitchFamily="49" charset="0"/>
                <a:ea typeface="ＭＳ ゴシック" panose="020B0609070205080204" pitchFamily="49" charset="-128"/>
              </a:rPr>
              <a:t>int</a:t>
            </a:r>
            <a:r>
              <a:rPr lang="en-US" altLang="ja-JP" b="1" dirty="0">
                <a:solidFill>
                  <a:schemeClr val="tx1"/>
                </a:solidFill>
                <a:latin typeface="Consolas" panose="020B0609020204030204" pitchFamily="49" charset="0"/>
                <a:ea typeface="ＭＳ ゴシック" panose="020B0609070205080204" pitchFamily="49" charset="-128"/>
              </a:rPr>
              <a:t> </a:t>
            </a:r>
            <a:r>
              <a:rPr lang="en-US" altLang="ja-JP" b="1" dirty="0" smtClean="0">
                <a:solidFill>
                  <a:srgbClr val="FF0000"/>
                </a:solidFill>
                <a:latin typeface="Consolas" panose="020B0609020204030204" pitchFamily="49" charset="0"/>
                <a:ea typeface="ＭＳ ゴシック" panose="020B0609070205080204" pitchFamily="49" charset="-128"/>
              </a:rPr>
              <a:t>multiply</a:t>
            </a:r>
            <a:r>
              <a:rPr lang="en-US" altLang="ja-JP" b="1" dirty="0" smtClean="0">
                <a:solidFill>
                  <a:schemeClr val="tx1"/>
                </a:solidFill>
                <a:latin typeface="Consolas" panose="020B0609020204030204" pitchFamily="49" charset="0"/>
                <a:ea typeface="ＭＳ ゴシック" panose="020B0609070205080204" pitchFamily="49" charset="-128"/>
              </a:rPr>
              <a:t>(</a:t>
            </a:r>
            <a:r>
              <a:rPr lang="en-US" altLang="ja-JP" b="1" dirty="0" err="1" smtClean="0">
                <a:solidFill>
                  <a:schemeClr val="tx1"/>
                </a:solidFill>
                <a:latin typeface="Consolas" panose="020B0609020204030204" pitchFamily="49" charset="0"/>
                <a:ea typeface="ＭＳ ゴシック" panose="020B0609070205080204" pitchFamily="49" charset="-128"/>
              </a:rPr>
              <a:t>int</a:t>
            </a:r>
            <a:r>
              <a:rPr lang="en-US" altLang="ja-JP" b="1" dirty="0" smtClean="0">
                <a:solidFill>
                  <a:schemeClr val="tx1"/>
                </a:solidFill>
                <a:latin typeface="Consolas" panose="020B0609020204030204" pitchFamily="49" charset="0"/>
                <a:ea typeface="ＭＳ ゴシック" panose="020B0609070205080204" pitchFamily="49" charset="-128"/>
              </a:rPr>
              <a:t> x, </a:t>
            </a:r>
            <a:r>
              <a:rPr lang="en-US" altLang="ja-JP" b="1" dirty="0" err="1" smtClean="0">
                <a:solidFill>
                  <a:schemeClr val="tx1"/>
                </a:solidFill>
                <a:latin typeface="Consolas" panose="020B0609020204030204" pitchFamily="49" charset="0"/>
                <a:ea typeface="ＭＳ ゴシック" panose="020B0609070205080204" pitchFamily="49" charset="-128"/>
              </a:rPr>
              <a:t>int</a:t>
            </a:r>
            <a:r>
              <a:rPr lang="en-US" altLang="ja-JP" b="1" dirty="0" smtClean="0">
                <a:solidFill>
                  <a:schemeClr val="tx1"/>
                </a:solidFill>
                <a:latin typeface="Consolas" panose="020B0609020204030204" pitchFamily="49" charset="0"/>
                <a:ea typeface="ＭＳ ゴシック" panose="020B0609070205080204" pitchFamily="49" charset="-128"/>
              </a:rPr>
              <a:t> y) {</a:t>
            </a:r>
          </a:p>
          <a:p>
            <a:r>
              <a:rPr lang="en-US" altLang="ja-JP" b="1" dirty="0" smtClean="0">
                <a:solidFill>
                  <a:schemeClr val="tx1"/>
                </a:solidFill>
                <a:latin typeface="Consolas" panose="020B0609020204030204" pitchFamily="49" charset="0"/>
                <a:ea typeface="ＭＳ ゴシック" panose="020B0609070205080204" pitchFamily="49" charset="-128"/>
              </a:rPr>
              <a:t>        return x * y;</a:t>
            </a:r>
          </a:p>
          <a:p>
            <a:r>
              <a:rPr lang="en-US" altLang="ja-JP" b="1" dirty="0" smtClean="0">
                <a:solidFill>
                  <a:schemeClr val="tx1"/>
                </a:solidFill>
                <a:latin typeface="Consolas" panose="020B0609020204030204" pitchFamily="49" charset="0"/>
                <a:ea typeface="ＭＳ ゴシック" panose="020B0609070205080204" pitchFamily="49" charset="-128"/>
              </a:rPr>
              <a:t>    }</a:t>
            </a:r>
          </a:p>
          <a:p>
            <a:r>
              <a:rPr lang="en-US" altLang="ja-JP" b="1" dirty="0" smtClean="0">
                <a:solidFill>
                  <a:schemeClr val="tx1"/>
                </a:solidFill>
                <a:latin typeface="Consolas" panose="020B0609020204030204" pitchFamily="49" charset="0"/>
                <a:ea typeface="ＭＳ ゴシック" panose="020B0609070205080204" pitchFamily="49" charset="-128"/>
              </a:rPr>
              <a:t>}</a:t>
            </a:r>
          </a:p>
        </p:txBody>
      </p:sp>
      <p:sp>
        <p:nvSpPr>
          <p:cNvPr id="5" name="正方形/長方形 4"/>
          <p:cNvSpPr/>
          <p:nvPr/>
        </p:nvSpPr>
        <p:spPr>
          <a:xfrm>
            <a:off x="5895751" y="3919317"/>
            <a:ext cx="6148472" cy="203132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b="1" dirty="0" smtClean="0">
                <a:solidFill>
                  <a:schemeClr val="tx1"/>
                </a:solidFill>
                <a:latin typeface="Consolas" panose="020B0609020204030204" pitchFamily="49" charset="0"/>
                <a:ea typeface="ＭＳ ゴシック" panose="020B0609070205080204" pitchFamily="49" charset="-128"/>
              </a:rPr>
              <a:t>@Test</a:t>
            </a:r>
          </a:p>
          <a:p>
            <a:r>
              <a:rPr lang="en-US" altLang="ja-JP" b="1" dirty="0" smtClean="0">
                <a:solidFill>
                  <a:schemeClr val="tx1"/>
                </a:solidFill>
                <a:latin typeface="Consolas" panose="020B0609020204030204" pitchFamily="49" charset="0"/>
                <a:ea typeface="ＭＳ ゴシック" panose="020B0609070205080204" pitchFamily="49" charset="-128"/>
              </a:rPr>
              <a:t>public void </a:t>
            </a:r>
            <a:r>
              <a:rPr lang="en-US" altLang="ja-JP" b="1" dirty="0" smtClean="0">
                <a:solidFill>
                  <a:srgbClr val="FF0000"/>
                </a:solidFill>
                <a:latin typeface="Consolas" panose="020B0609020204030204" pitchFamily="49" charset="0"/>
                <a:ea typeface="ＭＳ ゴシック" panose="020B0609070205080204" pitchFamily="49" charset="-128"/>
              </a:rPr>
              <a:t>testMultiply01</a:t>
            </a:r>
            <a:r>
              <a:rPr lang="en-US" altLang="ja-JP" b="1" dirty="0" smtClean="0">
                <a:solidFill>
                  <a:schemeClr val="tx1"/>
                </a:solidFill>
                <a:latin typeface="Consolas" panose="020B0609020204030204" pitchFamily="49" charset="0"/>
                <a:ea typeface="ＭＳ ゴシック" panose="020B0609070205080204" pitchFamily="49" charset="-128"/>
              </a:rPr>
              <a:t>() throws Exception {</a:t>
            </a:r>
          </a:p>
          <a:p>
            <a:r>
              <a:rPr lang="en-US" altLang="ja-JP" b="1" dirty="0" smtClean="0">
                <a:solidFill>
                  <a:schemeClr val="tx1"/>
                </a:solidFill>
                <a:latin typeface="Consolas" panose="020B0609020204030204" pitchFamily="49" charset="0"/>
                <a:ea typeface="ＭＳ ゴシック" panose="020B0609070205080204" pitchFamily="49" charset="-128"/>
              </a:rPr>
              <a:t>    Calculator </a:t>
            </a:r>
            <a:r>
              <a:rPr lang="en-US" altLang="ja-JP" b="1" dirty="0" err="1">
                <a:solidFill>
                  <a:schemeClr val="tx1"/>
                </a:solidFill>
                <a:latin typeface="Consolas" panose="020B0609020204030204" pitchFamily="49" charset="0"/>
                <a:ea typeface="ＭＳ ゴシック" panose="020B0609070205080204" pitchFamily="49" charset="-128"/>
              </a:rPr>
              <a:t>calc</a:t>
            </a:r>
            <a:r>
              <a:rPr lang="en-US" altLang="ja-JP" b="1" dirty="0">
                <a:solidFill>
                  <a:schemeClr val="tx1"/>
                </a:solidFill>
                <a:latin typeface="Consolas" panose="020B0609020204030204" pitchFamily="49" charset="0"/>
                <a:ea typeface="ＭＳ ゴシック" panose="020B0609070205080204" pitchFamily="49" charset="-128"/>
              </a:rPr>
              <a:t> = new Calculator();</a:t>
            </a:r>
          </a:p>
          <a:p>
            <a:r>
              <a:rPr lang="en-US" altLang="ja-JP" b="1" dirty="0" smtClean="0">
                <a:solidFill>
                  <a:schemeClr val="tx1"/>
                </a:solidFill>
                <a:latin typeface="Consolas" panose="020B0609020204030204" pitchFamily="49" charset="0"/>
                <a:ea typeface="ＭＳ ゴシック" panose="020B0609070205080204" pitchFamily="49" charset="-128"/>
              </a:rPr>
              <a:t>    </a:t>
            </a:r>
            <a:r>
              <a:rPr lang="en-US" altLang="ja-JP" b="1" dirty="0" err="1" smtClean="0">
                <a:solidFill>
                  <a:schemeClr val="tx1"/>
                </a:solidFill>
                <a:latin typeface="Consolas" panose="020B0609020204030204" pitchFamily="49" charset="0"/>
                <a:ea typeface="ＭＳ ゴシック" panose="020B0609070205080204" pitchFamily="49" charset="-128"/>
              </a:rPr>
              <a:t>int</a:t>
            </a:r>
            <a:r>
              <a:rPr lang="en-US" altLang="ja-JP" b="1" dirty="0" smtClean="0">
                <a:solidFill>
                  <a:schemeClr val="tx1"/>
                </a:solidFill>
                <a:latin typeface="Consolas" panose="020B0609020204030204" pitchFamily="49" charset="0"/>
                <a:ea typeface="ＭＳ ゴシック" panose="020B0609070205080204" pitchFamily="49" charset="-128"/>
              </a:rPr>
              <a:t> </a:t>
            </a:r>
            <a:r>
              <a:rPr lang="en-US" altLang="ja-JP" b="1" dirty="0">
                <a:solidFill>
                  <a:schemeClr val="tx1"/>
                </a:solidFill>
                <a:latin typeface="Consolas" panose="020B0609020204030204" pitchFamily="49" charset="0"/>
                <a:ea typeface="ＭＳ ゴシック" panose="020B0609070205080204" pitchFamily="49" charset="-128"/>
              </a:rPr>
              <a:t>expected </a:t>
            </a:r>
            <a:r>
              <a:rPr lang="en-US" altLang="ja-JP" b="1" dirty="0" smtClean="0">
                <a:solidFill>
                  <a:schemeClr val="tx1"/>
                </a:solidFill>
                <a:latin typeface="Consolas" panose="020B0609020204030204" pitchFamily="49" charset="0"/>
                <a:ea typeface="ＭＳ ゴシック" panose="020B0609070205080204" pitchFamily="49" charset="-128"/>
              </a:rPr>
              <a:t>= 200;</a:t>
            </a:r>
          </a:p>
          <a:p>
            <a:pPr algn="just">
              <a:spcAft>
                <a:spcPts val="0"/>
              </a:spcAft>
            </a:pPr>
            <a:r>
              <a:rPr lang="en-US" altLang="ja-JP" b="1" dirty="0" smtClean="0">
                <a:solidFill>
                  <a:schemeClr val="tx1"/>
                </a:solidFill>
                <a:latin typeface="Consolas" panose="020B0609020204030204" pitchFamily="49" charset="0"/>
                <a:ea typeface="ＭＳ ゴシック" panose="020B0609070205080204" pitchFamily="49" charset="-128"/>
              </a:rPr>
              <a:t>    </a:t>
            </a:r>
            <a:r>
              <a:rPr lang="en-US" altLang="ja-JP" b="1" dirty="0" err="1" smtClean="0">
                <a:solidFill>
                  <a:schemeClr val="tx1"/>
                </a:solidFill>
                <a:latin typeface="Consolas" panose="020B0609020204030204" pitchFamily="49" charset="0"/>
                <a:ea typeface="ＭＳ ゴシック" panose="020B0609070205080204" pitchFamily="49" charset="-128"/>
              </a:rPr>
              <a:t>int</a:t>
            </a:r>
            <a:r>
              <a:rPr lang="en-US" altLang="ja-JP" b="1" dirty="0" smtClean="0">
                <a:solidFill>
                  <a:schemeClr val="tx1"/>
                </a:solidFill>
                <a:latin typeface="Consolas" panose="020B0609020204030204" pitchFamily="49" charset="0"/>
                <a:ea typeface="ＭＳ ゴシック" panose="020B0609070205080204" pitchFamily="49" charset="-128"/>
              </a:rPr>
              <a:t> actual = </a:t>
            </a:r>
            <a:r>
              <a:rPr lang="en-US" altLang="ja-JP" b="1" dirty="0" err="1" smtClean="0">
                <a:solidFill>
                  <a:schemeClr val="tx1"/>
                </a:solidFill>
                <a:latin typeface="Consolas" panose="020B0609020204030204" pitchFamily="49" charset="0"/>
                <a:ea typeface="ＭＳ ゴシック" panose="020B0609070205080204" pitchFamily="49" charset="-128"/>
              </a:rPr>
              <a:t>calc.</a:t>
            </a:r>
            <a:r>
              <a:rPr lang="en-US" altLang="ja-JP" b="1" dirty="0" err="1" smtClean="0">
                <a:solidFill>
                  <a:srgbClr val="FF0000"/>
                </a:solidFill>
                <a:latin typeface="Consolas" panose="020B0609020204030204" pitchFamily="49" charset="0"/>
                <a:ea typeface="ＭＳ ゴシック" panose="020B0609070205080204" pitchFamily="49" charset="-128"/>
              </a:rPr>
              <a:t>multiply</a:t>
            </a:r>
            <a:r>
              <a:rPr lang="en-US" altLang="ja-JP" b="1" dirty="0" smtClean="0">
                <a:solidFill>
                  <a:schemeClr val="tx1"/>
                </a:solidFill>
                <a:latin typeface="Consolas" panose="020B0609020204030204" pitchFamily="49" charset="0"/>
                <a:ea typeface="ＭＳ ゴシック" panose="020B0609070205080204" pitchFamily="49" charset="-128"/>
              </a:rPr>
              <a:t>(10,20);</a:t>
            </a:r>
          </a:p>
          <a:p>
            <a:r>
              <a:rPr lang="en-US" altLang="ja-JP" b="1" dirty="0" smtClean="0">
                <a:solidFill>
                  <a:schemeClr val="tx1"/>
                </a:solidFill>
                <a:latin typeface="Consolas" panose="020B0609020204030204" pitchFamily="49" charset="0"/>
                <a:ea typeface="ＭＳ ゴシック" panose="020B0609070205080204" pitchFamily="49" charset="-128"/>
              </a:rPr>
              <a:t>    </a:t>
            </a:r>
            <a:r>
              <a:rPr lang="en-US" altLang="ja-JP" b="1" dirty="0" err="1" smtClean="0">
                <a:solidFill>
                  <a:schemeClr val="tx1"/>
                </a:solidFill>
                <a:latin typeface="Consolas" panose="020B0609020204030204" pitchFamily="49" charset="0"/>
                <a:ea typeface="ＭＳ ゴシック" panose="020B0609070205080204" pitchFamily="49" charset="-128"/>
              </a:rPr>
              <a:t>assertEquals</a:t>
            </a:r>
            <a:r>
              <a:rPr lang="en-US" altLang="ja-JP" b="1" dirty="0" smtClean="0">
                <a:solidFill>
                  <a:schemeClr val="tx1"/>
                </a:solidFill>
                <a:latin typeface="Consolas" panose="020B0609020204030204" pitchFamily="49" charset="0"/>
                <a:ea typeface="ＭＳ ゴシック" panose="020B0609070205080204" pitchFamily="49" charset="-128"/>
              </a:rPr>
              <a:t>(</a:t>
            </a:r>
            <a:r>
              <a:rPr lang="en-US" altLang="ja-JP" b="1" dirty="0" err="1" smtClean="0">
                <a:solidFill>
                  <a:schemeClr val="tx1"/>
                </a:solidFill>
                <a:latin typeface="Consolas" panose="020B0609020204030204" pitchFamily="49" charset="0"/>
                <a:ea typeface="ＭＳ ゴシック" panose="020B0609070205080204" pitchFamily="49" charset="-128"/>
              </a:rPr>
              <a:t>expected,actual</a:t>
            </a:r>
            <a:r>
              <a:rPr lang="en-US" altLang="ja-JP" b="1" dirty="0">
                <a:solidFill>
                  <a:schemeClr val="tx1"/>
                </a:solidFill>
                <a:latin typeface="Consolas" panose="020B0609020204030204" pitchFamily="49" charset="0"/>
                <a:ea typeface="ＭＳ ゴシック" panose="020B0609070205080204" pitchFamily="49" charset="-128"/>
              </a:rPr>
              <a:t>);</a:t>
            </a:r>
          </a:p>
          <a:p>
            <a:r>
              <a:rPr lang="en-US" altLang="ja-JP" b="1" dirty="0" smtClean="0">
                <a:solidFill>
                  <a:schemeClr val="tx1"/>
                </a:solidFill>
                <a:latin typeface="Consolas" panose="020B0609020204030204" pitchFamily="49" charset="0"/>
                <a:ea typeface="ＭＳ ゴシック" panose="020B0609070205080204" pitchFamily="49" charset="-128"/>
              </a:rPr>
              <a:t>}</a:t>
            </a:r>
            <a:endParaRPr lang="en-US" altLang="ja-JP" b="1" dirty="0">
              <a:solidFill>
                <a:schemeClr val="tx1"/>
              </a:solidFill>
              <a:latin typeface="Consolas" panose="020B0609020204030204" pitchFamily="49" charset="0"/>
              <a:ea typeface="ＭＳ ゴシック" panose="020B0609070205080204" pitchFamily="49" charset="-128"/>
            </a:endParaRPr>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13</a:t>
            </a:fld>
            <a:endParaRPr kumimoji="1" lang="ja-JP" altLang="en-US"/>
          </a:p>
        </p:txBody>
      </p:sp>
      <p:sp>
        <p:nvSpPr>
          <p:cNvPr id="13" name="テキスト ボックス 12"/>
          <p:cNvSpPr txBox="1"/>
          <p:nvPr/>
        </p:nvSpPr>
        <p:spPr>
          <a:xfrm>
            <a:off x="1705671" y="6150818"/>
            <a:ext cx="2908998" cy="369332"/>
          </a:xfrm>
          <a:prstGeom prst="rect">
            <a:avLst/>
          </a:prstGeom>
          <a:noFill/>
        </p:spPr>
        <p:txBody>
          <a:bodyPr wrap="square" rtlCol="0">
            <a:spAutoFit/>
          </a:bodyPr>
          <a:lstStyle/>
          <a:p>
            <a:r>
              <a:rPr kumimoji="1" lang="en-US" altLang="ja-JP" b="1" dirty="0" smtClean="0"/>
              <a:t>&lt;</a:t>
            </a:r>
            <a:r>
              <a:rPr lang="ja-JP" altLang="en-US" b="1" dirty="0" smtClean="0"/>
              <a:t>テスト対象</a:t>
            </a:r>
            <a:r>
              <a:rPr kumimoji="1" lang="ja-JP" altLang="en-US" b="1" dirty="0" smtClean="0"/>
              <a:t>コード</a:t>
            </a:r>
            <a:r>
              <a:rPr kumimoji="1" lang="en-US" altLang="ja-JP" b="1" dirty="0" smtClean="0"/>
              <a:t>&gt;</a:t>
            </a:r>
            <a:endParaRPr kumimoji="1" lang="ja-JP" altLang="en-US" b="1" dirty="0"/>
          </a:p>
        </p:txBody>
      </p:sp>
      <p:sp>
        <p:nvSpPr>
          <p:cNvPr id="14" name="テキスト ボックス 13"/>
          <p:cNvSpPr txBox="1"/>
          <p:nvPr/>
        </p:nvSpPr>
        <p:spPr>
          <a:xfrm>
            <a:off x="8012127" y="6150818"/>
            <a:ext cx="1908387" cy="369332"/>
          </a:xfrm>
          <a:prstGeom prst="rect">
            <a:avLst/>
          </a:prstGeom>
          <a:noFill/>
        </p:spPr>
        <p:txBody>
          <a:bodyPr wrap="square" rtlCol="0">
            <a:spAutoFit/>
          </a:bodyPr>
          <a:lstStyle/>
          <a:p>
            <a:r>
              <a:rPr kumimoji="1" lang="en-US" altLang="ja-JP" b="1" dirty="0" smtClean="0"/>
              <a:t>&lt;</a:t>
            </a:r>
            <a:r>
              <a:rPr lang="ja-JP" altLang="en-US" b="1" dirty="0"/>
              <a:t>テスト</a:t>
            </a:r>
            <a:r>
              <a:rPr kumimoji="1" lang="ja-JP" altLang="en-US" b="1" dirty="0" smtClean="0"/>
              <a:t>コード</a:t>
            </a:r>
            <a:r>
              <a:rPr kumimoji="1" lang="en-US" altLang="ja-JP" b="1" dirty="0" smtClean="0"/>
              <a:t>&gt;</a:t>
            </a:r>
            <a:endParaRPr kumimoji="1" lang="ja-JP" altLang="en-US" b="1" dirty="0"/>
          </a:p>
        </p:txBody>
      </p:sp>
      <p:sp>
        <p:nvSpPr>
          <p:cNvPr id="8" name="右矢印 7"/>
          <p:cNvSpPr/>
          <p:nvPr/>
        </p:nvSpPr>
        <p:spPr>
          <a:xfrm rot="10800000">
            <a:off x="5564476" y="4686622"/>
            <a:ext cx="477630" cy="4967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763050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Step4 : </a:t>
            </a:r>
            <a:r>
              <a:rPr kumimoji="1" lang="ja-JP" altLang="en-US" dirty="0" smtClean="0"/>
              <a:t>類似コードペアの分類</a:t>
            </a:r>
            <a:endParaRPr kumimoji="1"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1855085093"/>
              </p:ext>
            </p:extLst>
          </p:nvPr>
        </p:nvGraphicFramePr>
        <p:xfrm>
          <a:off x="486228" y="3000123"/>
          <a:ext cx="4615545" cy="3059867"/>
        </p:xfrm>
        <a:graphic>
          <a:graphicData uri="http://schemas.openxmlformats.org/drawingml/2006/table">
            <a:tbl>
              <a:tblPr firstRow="1" bandRow="1">
                <a:tableStyleId>{5940675A-B579-460E-94D1-54222C63F5DA}</a:tableStyleId>
              </a:tblPr>
              <a:tblGrid>
                <a:gridCol w="1625679">
                  <a:extLst>
                    <a:ext uri="{9D8B030D-6E8A-4147-A177-3AD203B41FA5}">
                      <a16:colId xmlns:a16="http://schemas.microsoft.com/office/drawing/2014/main" val="1628489899"/>
                    </a:ext>
                  </a:extLst>
                </a:gridCol>
                <a:gridCol w="1552224">
                  <a:extLst>
                    <a:ext uri="{9D8B030D-6E8A-4147-A177-3AD203B41FA5}">
                      <a16:colId xmlns:a16="http://schemas.microsoft.com/office/drawing/2014/main" val="1029969835"/>
                    </a:ext>
                  </a:extLst>
                </a:gridCol>
                <a:gridCol w="1437642">
                  <a:extLst>
                    <a:ext uri="{9D8B030D-6E8A-4147-A177-3AD203B41FA5}">
                      <a16:colId xmlns:a16="http://schemas.microsoft.com/office/drawing/2014/main" val="1887953287"/>
                    </a:ext>
                  </a:extLst>
                </a:gridCol>
              </a:tblGrid>
              <a:tr h="865307">
                <a:tc>
                  <a:txBody>
                    <a:bodyPr/>
                    <a:lstStyle/>
                    <a:p>
                      <a:r>
                        <a:rPr lang="ja-JP" altLang="en-US" dirty="0" smtClean="0">
                          <a:latin typeface="ＭＳ Ｐゴシック" panose="020B0600070205080204" pitchFamily="50" charset="-128"/>
                          <a:ea typeface="ＭＳ Ｐゴシック" panose="020B0600070205080204" pitchFamily="50" charset="-128"/>
                        </a:rPr>
                        <a:t>類似コードペア</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r>
                        <a:rPr lang="ja-JP" altLang="en-US" dirty="0" smtClean="0">
                          <a:latin typeface="ＭＳ Ｐゴシック" panose="020B0600070205080204" pitchFamily="50" charset="-128"/>
                          <a:ea typeface="ＭＳ Ｐゴシック" panose="020B0600070205080204" pitchFamily="50" charset="-128"/>
                        </a:rPr>
                        <a:t>テスト対象</a:t>
                      </a:r>
                      <a:endParaRPr lang="en-US" altLang="ja-JP" dirty="0" smtClean="0">
                        <a:latin typeface="ＭＳ Ｐゴシック" panose="020B0600070205080204" pitchFamily="50" charset="-128"/>
                        <a:ea typeface="ＭＳ Ｐゴシック" panose="020B0600070205080204" pitchFamily="50" charset="-128"/>
                      </a:endParaRPr>
                    </a:p>
                    <a:p>
                      <a:r>
                        <a:rPr lang="ja-JP" altLang="en-US" dirty="0" smtClean="0">
                          <a:latin typeface="ＭＳ Ｐゴシック" panose="020B0600070205080204" pitchFamily="50" charset="-128"/>
                          <a:ea typeface="ＭＳ Ｐゴシック" panose="020B0600070205080204" pitchFamily="50" charset="-128"/>
                        </a:rPr>
                        <a:t>メソッド</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r>
                        <a:rPr lang="ja-JP" altLang="en-US" dirty="0" smtClean="0">
                          <a:latin typeface="ＭＳ Ｐゴシック" panose="020B0600070205080204" pitchFamily="50" charset="-128"/>
                          <a:ea typeface="ＭＳ Ｐゴシック" panose="020B0600070205080204" pitchFamily="50" charset="-128"/>
                        </a:rPr>
                        <a:t>テストメソッド</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1967779935"/>
                  </a:ext>
                </a:extLst>
              </a:tr>
              <a:tr h="346123">
                <a:tc rowSpan="2">
                  <a:txBody>
                    <a:bodyPr/>
                    <a:lstStyle/>
                    <a:p>
                      <a:pPr algn="ctr"/>
                      <a:r>
                        <a:rPr lang="en-US" altLang="ja-JP" dirty="0" smtClean="0">
                          <a:latin typeface="ＭＳ Ｐゴシック" panose="020B0600070205080204" pitchFamily="50" charset="-128"/>
                          <a:ea typeface="ＭＳ Ｐゴシック" panose="020B0600070205080204" pitchFamily="50" charset="-128"/>
                        </a:rPr>
                        <a:t>Clone Pairs 1</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fuctionA</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smtClean="0">
                          <a:latin typeface="ＭＳ Ｐゴシック" panose="020B0600070205080204" pitchFamily="50" charset="-128"/>
                          <a:ea typeface="ＭＳ Ｐゴシック" panose="020B0600070205080204" pitchFamily="50" charset="-128"/>
                        </a:rPr>
                        <a:t>×</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1478762564"/>
                  </a:ext>
                </a:extLst>
              </a:tr>
              <a:tr h="346123">
                <a:tc vMerge="1">
                  <a:txBody>
                    <a:bodyPr/>
                    <a:lstStyle/>
                    <a:p>
                      <a:endParaRPr kumimoji="1" lang="ja-JP" altLang="en-US" dirty="0"/>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fuctionB</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smtClean="0">
                          <a:latin typeface="ＭＳ Ｐゴシック" panose="020B0600070205080204" pitchFamily="50" charset="-128"/>
                          <a:ea typeface="ＭＳ Ｐゴシック" panose="020B0600070205080204" pitchFamily="50" charset="-128"/>
                        </a:rPr>
                        <a:t>×</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1161603650"/>
                  </a:ext>
                </a:extLst>
              </a:tr>
              <a:tr h="346123">
                <a:tc rowSpan="2">
                  <a:txBody>
                    <a:bodyPr/>
                    <a:lstStyle/>
                    <a:p>
                      <a:pPr algn="ctr"/>
                      <a:r>
                        <a:rPr lang="en-US" altLang="ja-JP" dirty="0" smtClean="0">
                          <a:latin typeface="ＭＳ Ｐゴシック" panose="020B0600070205080204" pitchFamily="50" charset="-128"/>
                          <a:ea typeface="ＭＳ Ｐゴシック" panose="020B0600070205080204" pitchFamily="50" charset="-128"/>
                        </a:rPr>
                        <a:t>Clone Pairs 2</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fuctionC</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testFucitonC</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336550620"/>
                  </a:ext>
                </a:extLst>
              </a:tr>
              <a:tr h="346123">
                <a:tc vMerge="1">
                  <a:txBody>
                    <a:bodyPr/>
                    <a:lstStyle/>
                    <a:p>
                      <a:endParaRPr kumimoji="1" lang="ja-JP" altLang="en-US" dirty="0"/>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fuctionD</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smtClean="0">
                          <a:latin typeface="ＭＳ Ｐゴシック" panose="020B0600070205080204" pitchFamily="50" charset="-128"/>
                          <a:ea typeface="ＭＳ Ｐゴシック" panose="020B0600070205080204" pitchFamily="50" charset="-128"/>
                        </a:rPr>
                        <a:t>×</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2773181253"/>
                  </a:ext>
                </a:extLst>
              </a:tr>
              <a:tr h="346123">
                <a:tc row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ja-JP" dirty="0" smtClean="0">
                          <a:latin typeface="ＭＳ Ｐゴシック" panose="020B0600070205080204" pitchFamily="50" charset="-128"/>
                          <a:ea typeface="ＭＳ Ｐゴシック" panose="020B0600070205080204" pitchFamily="50" charset="-128"/>
                        </a:rPr>
                        <a:t>Clone Pairs 3</a:t>
                      </a:r>
                      <a:endParaRPr lang="ja-JP" altLang="en-US" dirty="0" smtClean="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fuctionE</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testFuctionE</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2011111085"/>
                  </a:ext>
                </a:extLst>
              </a:tr>
              <a:tr h="346123">
                <a:tc vMerge="1">
                  <a:txBody>
                    <a:bodyPr/>
                    <a:lstStyle/>
                    <a:p>
                      <a:endParaRPr kumimoji="1" lang="ja-JP" altLang="en-US" dirty="0"/>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fuctionF</a:t>
                      </a:r>
                      <a:endParaRPr lang="ja-JP" altLang="en-US" dirty="0">
                        <a:latin typeface="ＭＳ Ｐゴシック" panose="020B0600070205080204" pitchFamily="50" charset="-128"/>
                        <a:ea typeface="ＭＳ Ｐゴシック" panose="020B0600070205080204" pitchFamily="50" charset="-128"/>
                      </a:endParaRPr>
                    </a:p>
                  </a:txBody>
                  <a:tcPr/>
                </a:tc>
                <a:tc>
                  <a:txBody>
                    <a:bodyPr/>
                    <a:lstStyle/>
                    <a:p>
                      <a:pPr algn="ctr"/>
                      <a:r>
                        <a:rPr lang="en-US" altLang="ja-JP" dirty="0" err="1" smtClean="0">
                          <a:latin typeface="ＭＳ Ｐゴシック" panose="020B0600070205080204" pitchFamily="50" charset="-128"/>
                          <a:ea typeface="ＭＳ Ｐゴシック" panose="020B0600070205080204" pitchFamily="50" charset="-128"/>
                        </a:rPr>
                        <a:t>testFuctionF</a:t>
                      </a:r>
                      <a:endParaRPr lang="ja-JP" altLang="en-US"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2210282168"/>
                  </a:ext>
                </a:extLst>
              </a:tr>
            </a:tbl>
          </a:graphicData>
        </a:graphic>
      </p:graphicFrame>
      <p:sp>
        <p:nvSpPr>
          <p:cNvPr id="6" name="コンテンツ プレースホルダー 5"/>
          <p:cNvSpPr>
            <a:spLocks noGrp="1"/>
          </p:cNvSpPr>
          <p:nvPr>
            <p:ph idx="1"/>
          </p:nvPr>
        </p:nvSpPr>
        <p:spPr>
          <a:xfrm>
            <a:off x="838200" y="1306021"/>
            <a:ext cx="10515600" cy="1096699"/>
          </a:xfrm>
        </p:spPr>
        <p:txBody>
          <a:bodyPr>
            <a:normAutofit/>
          </a:bodyPr>
          <a:lstStyle/>
          <a:p>
            <a:r>
              <a:rPr kumimoji="1" lang="ja-JP" altLang="en-US" dirty="0" smtClean="0"/>
              <a:t>対応付け表を基にテストメソッドの有無によって</a:t>
            </a:r>
            <a:r>
              <a:rPr lang="ja-JP" altLang="en-US" dirty="0"/>
              <a:t>類似コード</a:t>
            </a:r>
            <a:r>
              <a:rPr kumimoji="1" lang="ja-JP" altLang="en-US" dirty="0" smtClean="0"/>
              <a:t>ペアを</a:t>
            </a:r>
            <a:r>
              <a:rPr kumimoji="1" lang="en-US" altLang="ja-JP" dirty="0" smtClean="0"/>
              <a:t>3</a:t>
            </a:r>
            <a:r>
              <a:rPr kumimoji="1" lang="ja-JP" altLang="en-US" dirty="0" smtClean="0"/>
              <a:t>種類に分類する</a:t>
            </a:r>
            <a:endParaRPr kumimoji="1" lang="ja-JP" altLang="en-US" dirty="0"/>
          </a:p>
        </p:txBody>
      </p:sp>
      <p:sp>
        <p:nvSpPr>
          <p:cNvPr id="7" name="右矢印 6"/>
          <p:cNvSpPr/>
          <p:nvPr/>
        </p:nvSpPr>
        <p:spPr>
          <a:xfrm>
            <a:off x="5244294" y="4135297"/>
            <a:ext cx="928914" cy="9361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p:cNvSpPr/>
          <p:nvPr/>
        </p:nvSpPr>
        <p:spPr>
          <a:xfrm>
            <a:off x="7885096" y="4186096"/>
            <a:ext cx="3489923" cy="83457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dirty="0" smtClean="0">
                <a:latin typeface="ＭＳ Ｐゴシック" panose="020B0600070205080204" pitchFamily="50" charset="-128"/>
                <a:ea typeface="ＭＳ Ｐゴシック" panose="020B0600070205080204" pitchFamily="50" charset="-128"/>
              </a:rPr>
              <a:t>どちらか</a:t>
            </a:r>
            <a:r>
              <a:rPr lang="ja-JP" altLang="en-US" dirty="0">
                <a:latin typeface="ＭＳ Ｐゴシック" panose="020B0600070205080204" pitchFamily="50" charset="-128"/>
                <a:ea typeface="ＭＳ Ｐゴシック" panose="020B0600070205080204" pitchFamily="50" charset="-128"/>
              </a:rPr>
              <a:t>片方の</a:t>
            </a:r>
            <a:r>
              <a:rPr lang="ja-JP" altLang="en-US" dirty="0" smtClean="0">
                <a:latin typeface="ＭＳ Ｐゴシック" panose="020B0600070205080204" pitchFamily="50" charset="-128"/>
                <a:ea typeface="ＭＳ Ｐゴシック" panose="020B0600070205080204" pitchFamily="50" charset="-128"/>
              </a:rPr>
              <a:t>コード片にテストコードが存在する</a:t>
            </a:r>
            <a:r>
              <a:rPr lang="ja-JP" altLang="en-US" dirty="0">
                <a:latin typeface="ＭＳ Ｐゴシック" panose="020B0600070205080204" pitchFamily="50" charset="-128"/>
                <a:ea typeface="ＭＳ Ｐゴシック" panose="020B0600070205080204" pitchFamily="50" charset="-128"/>
              </a:rPr>
              <a:t>類似コード</a:t>
            </a:r>
            <a:r>
              <a:rPr lang="ja-JP" altLang="en-US" dirty="0" smtClean="0">
                <a:latin typeface="ＭＳ Ｐゴシック" panose="020B0600070205080204" pitchFamily="50" charset="-128"/>
                <a:ea typeface="ＭＳ Ｐゴシック" panose="020B0600070205080204" pitchFamily="50" charset="-128"/>
              </a:rPr>
              <a:t>ペア</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9" name="角丸四角形 8"/>
          <p:cNvSpPr/>
          <p:nvPr/>
        </p:nvSpPr>
        <p:spPr>
          <a:xfrm>
            <a:off x="8173015" y="2914549"/>
            <a:ext cx="2914084" cy="83457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smtClean="0">
                <a:latin typeface="ＭＳ Ｐゴシック" panose="020B0600070205080204" pitchFamily="50" charset="-128"/>
                <a:ea typeface="ＭＳ Ｐゴシック" panose="020B0600070205080204" pitchFamily="50" charset="-128"/>
              </a:rPr>
              <a:t>テストコードが存在しない</a:t>
            </a:r>
            <a:r>
              <a:rPr lang="ja-JP" altLang="en-US" dirty="0">
                <a:latin typeface="ＭＳ Ｐゴシック" panose="020B0600070205080204" pitchFamily="50" charset="-128"/>
                <a:ea typeface="ＭＳ Ｐゴシック" panose="020B0600070205080204" pitchFamily="50" charset="-128"/>
              </a:rPr>
              <a:t>類似コード</a:t>
            </a:r>
            <a:r>
              <a:rPr kumimoji="1" lang="ja-JP" altLang="en-US" dirty="0" smtClean="0">
                <a:latin typeface="ＭＳ Ｐゴシック" panose="020B0600070205080204" pitchFamily="50" charset="-128"/>
                <a:ea typeface="ＭＳ Ｐゴシック" panose="020B0600070205080204" pitchFamily="50" charset="-128"/>
              </a:rPr>
              <a:t>ペア</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0" name="角丸四角形 9"/>
          <p:cNvSpPr/>
          <p:nvPr/>
        </p:nvSpPr>
        <p:spPr>
          <a:xfrm>
            <a:off x="7948755" y="5427179"/>
            <a:ext cx="3447484" cy="83457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smtClean="0">
                <a:latin typeface="ＭＳ Ｐゴシック" panose="020B0600070205080204" pitchFamily="50" charset="-128"/>
                <a:ea typeface="ＭＳ Ｐゴシック" panose="020B0600070205080204" pitchFamily="50" charset="-128"/>
              </a:rPr>
              <a:t>両方のコード片にテストコードが存在する</a:t>
            </a:r>
            <a:r>
              <a:rPr lang="ja-JP" altLang="en-US" dirty="0">
                <a:latin typeface="ＭＳ Ｐゴシック" panose="020B0600070205080204" pitchFamily="50" charset="-128"/>
                <a:ea typeface="ＭＳ Ｐゴシック" panose="020B0600070205080204" pitchFamily="50" charset="-128"/>
              </a:rPr>
              <a:t>類似コード</a:t>
            </a:r>
            <a:r>
              <a:rPr kumimoji="1" lang="ja-JP" altLang="en-US" dirty="0" smtClean="0">
                <a:latin typeface="ＭＳ Ｐゴシック" panose="020B0600070205080204" pitchFamily="50" charset="-128"/>
                <a:ea typeface="ＭＳ Ｐゴシック" panose="020B0600070205080204" pitchFamily="50" charset="-128"/>
              </a:rPr>
              <a:t>ペア</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7" name="メモ 16"/>
          <p:cNvSpPr/>
          <p:nvPr/>
        </p:nvSpPr>
        <p:spPr>
          <a:xfrm rot="10800000">
            <a:off x="6635510" y="5427179"/>
            <a:ext cx="694587" cy="792169"/>
          </a:xfrm>
          <a:prstGeom prst="foldedCorner">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8" name="Freeform 13"/>
          <p:cNvSpPr>
            <a:spLocks/>
          </p:cNvSpPr>
          <p:nvPr/>
        </p:nvSpPr>
        <p:spPr bwMode="auto">
          <a:xfrm>
            <a:off x="6781859" y="5562371"/>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ln>
            <a:headEnd/>
            <a:tailEnd/>
          </a:ln>
        </p:spPr>
        <p:style>
          <a:lnRef idx="2">
            <a:schemeClr val="accent4">
              <a:shade val="50000"/>
            </a:schemeClr>
          </a:lnRef>
          <a:fillRef idx="1">
            <a:schemeClr val="accent4"/>
          </a:fillRef>
          <a:effectRef idx="0">
            <a:schemeClr val="accent4"/>
          </a:effectRef>
          <a:fontRef idx="minor">
            <a:schemeClr val="lt1"/>
          </a:fontRef>
        </p:style>
        <p:txBody>
          <a:bodyPr/>
          <a:lstStyle/>
          <a:p>
            <a:endParaRPr lang="ja-JP" altLang="ja-JP" sz="1800" u="sng">
              <a:latin typeface="Arial" charset="0"/>
              <a:ea typeface="MS UI Gothic" pitchFamily="50" charset="-128"/>
            </a:endParaRPr>
          </a:p>
        </p:txBody>
      </p:sp>
      <p:sp>
        <p:nvSpPr>
          <p:cNvPr id="19" name="Freeform 13"/>
          <p:cNvSpPr>
            <a:spLocks/>
          </p:cNvSpPr>
          <p:nvPr/>
        </p:nvSpPr>
        <p:spPr bwMode="auto">
          <a:xfrm>
            <a:off x="6787321" y="5910776"/>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ln>
            <a:headEnd/>
            <a:tailEnd/>
          </a:ln>
        </p:spPr>
        <p:style>
          <a:lnRef idx="2">
            <a:schemeClr val="accent4">
              <a:shade val="50000"/>
            </a:schemeClr>
          </a:lnRef>
          <a:fillRef idx="1">
            <a:schemeClr val="accent4"/>
          </a:fillRef>
          <a:effectRef idx="0">
            <a:schemeClr val="accent4"/>
          </a:effectRef>
          <a:fontRef idx="minor">
            <a:schemeClr val="lt1"/>
          </a:fontRef>
        </p:style>
        <p:txBody>
          <a:bodyPr/>
          <a:lstStyle/>
          <a:p>
            <a:endParaRPr lang="ja-JP" altLang="ja-JP" sz="1800" u="sng">
              <a:latin typeface="Arial" charset="0"/>
              <a:ea typeface="MS UI Gothic" pitchFamily="50" charset="-128"/>
            </a:endParaRPr>
          </a:p>
        </p:txBody>
      </p:sp>
      <p:sp>
        <p:nvSpPr>
          <p:cNvPr id="20" name="メモ 19"/>
          <p:cNvSpPr/>
          <p:nvPr/>
        </p:nvSpPr>
        <p:spPr>
          <a:xfrm rot="10800000">
            <a:off x="6635511" y="2863844"/>
            <a:ext cx="694587" cy="752562"/>
          </a:xfrm>
          <a:prstGeom prst="foldedCorner">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21" name="Freeform 13"/>
          <p:cNvSpPr>
            <a:spLocks/>
          </p:cNvSpPr>
          <p:nvPr/>
        </p:nvSpPr>
        <p:spPr bwMode="auto">
          <a:xfrm>
            <a:off x="6781859" y="2958030"/>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95000"/>
            </a:schemeClr>
          </a:solidFill>
          <a:ln w="12700" cap="rnd">
            <a:solidFill>
              <a:srgbClr val="000000"/>
            </a:solidFill>
            <a:round/>
            <a:headEnd/>
            <a:tailEnd/>
          </a:ln>
        </p:spPr>
        <p:txBody>
          <a:bodyPr/>
          <a:lstStyle/>
          <a:p>
            <a:endParaRPr lang="ja-JP" altLang="ja-JP" sz="1800" u="sng">
              <a:latin typeface="Arial" charset="0"/>
              <a:ea typeface="MS UI Gothic" pitchFamily="50" charset="-128"/>
            </a:endParaRPr>
          </a:p>
        </p:txBody>
      </p:sp>
      <p:sp>
        <p:nvSpPr>
          <p:cNvPr id="22" name="Freeform 13"/>
          <p:cNvSpPr>
            <a:spLocks/>
          </p:cNvSpPr>
          <p:nvPr/>
        </p:nvSpPr>
        <p:spPr bwMode="auto">
          <a:xfrm>
            <a:off x="6787321" y="3331835"/>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95000"/>
            </a:schemeClr>
          </a:solidFill>
          <a:ln w="12700" cap="rnd">
            <a:solidFill>
              <a:srgbClr val="000000"/>
            </a:solidFill>
            <a:round/>
            <a:headEnd/>
            <a:tailEnd/>
          </a:ln>
        </p:spPr>
        <p:txBody>
          <a:bodyPr/>
          <a:lstStyle/>
          <a:p>
            <a:endParaRPr lang="ja-JP" altLang="ja-JP" sz="1800" u="sng">
              <a:latin typeface="Arial" charset="0"/>
              <a:ea typeface="MS UI Gothic" pitchFamily="50" charset="-128"/>
            </a:endParaRPr>
          </a:p>
        </p:txBody>
      </p:sp>
      <p:sp>
        <p:nvSpPr>
          <p:cNvPr id="23" name="メモ 22"/>
          <p:cNvSpPr/>
          <p:nvPr/>
        </p:nvSpPr>
        <p:spPr>
          <a:xfrm rot="10800000">
            <a:off x="6635511" y="4178322"/>
            <a:ext cx="694587" cy="752562"/>
          </a:xfrm>
          <a:prstGeom prst="foldedCorner">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24" name="Freeform 13"/>
          <p:cNvSpPr>
            <a:spLocks/>
          </p:cNvSpPr>
          <p:nvPr/>
        </p:nvSpPr>
        <p:spPr bwMode="auto">
          <a:xfrm>
            <a:off x="6781859" y="4272508"/>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ln>
            <a:headEnd/>
            <a:tailEnd/>
          </a:ln>
        </p:spPr>
        <p:style>
          <a:lnRef idx="2">
            <a:schemeClr val="accent4">
              <a:shade val="50000"/>
            </a:schemeClr>
          </a:lnRef>
          <a:fillRef idx="1">
            <a:schemeClr val="accent4"/>
          </a:fillRef>
          <a:effectRef idx="0">
            <a:schemeClr val="accent4"/>
          </a:effectRef>
          <a:fontRef idx="minor">
            <a:schemeClr val="lt1"/>
          </a:fontRef>
        </p:style>
        <p:txBody>
          <a:bodyPr/>
          <a:lstStyle/>
          <a:p>
            <a:endParaRPr lang="ja-JP" altLang="ja-JP" sz="1800" u="sng">
              <a:latin typeface="Arial" charset="0"/>
              <a:ea typeface="MS UI Gothic" pitchFamily="50" charset="-128"/>
            </a:endParaRPr>
          </a:p>
        </p:txBody>
      </p:sp>
      <p:sp>
        <p:nvSpPr>
          <p:cNvPr id="25" name="Freeform 13"/>
          <p:cNvSpPr>
            <a:spLocks/>
          </p:cNvSpPr>
          <p:nvPr/>
        </p:nvSpPr>
        <p:spPr bwMode="auto">
          <a:xfrm>
            <a:off x="6787321" y="4627263"/>
            <a:ext cx="455925" cy="227233"/>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95000"/>
            </a:schemeClr>
          </a:solidFill>
          <a:ln w="12700" cap="rnd">
            <a:solidFill>
              <a:srgbClr val="000000"/>
            </a:solidFill>
            <a:round/>
            <a:headEnd/>
            <a:tailEnd/>
          </a:ln>
        </p:spPr>
        <p:txBody>
          <a:bodyPr/>
          <a:lstStyle/>
          <a:p>
            <a:endParaRPr lang="ja-JP" altLang="ja-JP" sz="1800" u="sng">
              <a:latin typeface="Arial" charset="0"/>
              <a:ea typeface="MS UI Gothic" pitchFamily="50" charset="-128"/>
            </a:endParaRPr>
          </a:p>
        </p:txBody>
      </p:sp>
      <p:sp>
        <p:nvSpPr>
          <p:cNvPr id="27" name="テキスト ボックス 26"/>
          <p:cNvSpPr txBox="1"/>
          <p:nvPr/>
        </p:nvSpPr>
        <p:spPr>
          <a:xfrm>
            <a:off x="2064658" y="2447215"/>
            <a:ext cx="1458686" cy="369332"/>
          </a:xfrm>
          <a:prstGeom prst="rect">
            <a:avLst/>
          </a:prstGeom>
          <a:noFill/>
        </p:spPr>
        <p:txBody>
          <a:bodyPr wrap="square" rtlCol="0">
            <a:spAutoFit/>
          </a:bodyPr>
          <a:lstStyle/>
          <a:p>
            <a:r>
              <a:rPr lang="ja-JP" altLang="en-US" b="1" dirty="0" smtClean="0"/>
              <a:t>対応付け</a:t>
            </a:r>
            <a:r>
              <a:rPr lang="ja-JP" altLang="en-US" b="1" dirty="0"/>
              <a:t>表</a:t>
            </a:r>
            <a:endParaRPr kumimoji="1" lang="ja-JP" altLang="en-US" b="1" dirty="0"/>
          </a:p>
        </p:txBody>
      </p:sp>
      <p:sp>
        <p:nvSpPr>
          <p:cNvPr id="28" name="テキスト ボックス 27"/>
          <p:cNvSpPr txBox="1"/>
          <p:nvPr/>
        </p:nvSpPr>
        <p:spPr>
          <a:xfrm>
            <a:off x="8430979" y="2446918"/>
            <a:ext cx="2483037" cy="369332"/>
          </a:xfrm>
          <a:prstGeom prst="rect">
            <a:avLst/>
          </a:prstGeom>
          <a:noFill/>
        </p:spPr>
        <p:txBody>
          <a:bodyPr wrap="square" rtlCol="0">
            <a:spAutoFit/>
          </a:bodyPr>
          <a:lstStyle/>
          <a:p>
            <a:r>
              <a:rPr lang="ja-JP" altLang="en-US" b="1" dirty="0"/>
              <a:t>類似</a:t>
            </a:r>
            <a:r>
              <a:rPr lang="ja-JP" altLang="en-US" b="1" dirty="0" smtClean="0"/>
              <a:t>コードペアの分類</a:t>
            </a:r>
            <a:endParaRPr kumimoji="1" lang="ja-JP" altLang="en-US" b="1" dirty="0"/>
          </a:p>
        </p:txBody>
      </p:sp>
      <p:sp>
        <p:nvSpPr>
          <p:cNvPr id="29" name="テキスト ボックス 28"/>
          <p:cNvSpPr txBox="1"/>
          <p:nvPr/>
        </p:nvSpPr>
        <p:spPr>
          <a:xfrm>
            <a:off x="6228440" y="3588275"/>
            <a:ext cx="1734454" cy="369332"/>
          </a:xfrm>
          <a:prstGeom prst="rect">
            <a:avLst/>
          </a:prstGeom>
          <a:noFill/>
        </p:spPr>
        <p:txBody>
          <a:bodyPr wrap="square" rtlCol="0">
            <a:spAutoFit/>
          </a:bodyPr>
          <a:lstStyle/>
          <a:p>
            <a:r>
              <a:rPr lang="en-US" altLang="ja-JP" dirty="0" smtClean="0">
                <a:latin typeface="ＭＳ Ｐゴシック" panose="020B0600070205080204" pitchFamily="50" charset="-128"/>
                <a:ea typeface="ＭＳ Ｐゴシック" panose="020B0600070205080204" pitchFamily="50" charset="-128"/>
              </a:rPr>
              <a:t>Clone Pairs 1</a:t>
            </a:r>
            <a:endParaRPr lang="ja-JP" altLang="en-US" dirty="0" smtClean="0">
              <a:latin typeface="ＭＳ Ｐゴシック" panose="020B0600070205080204" pitchFamily="50" charset="-128"/>
              <a:ea typeface="ＭＳ Ｐゴシック" panose="020B0600070205080204" pitchFamily="50" charset="-128"/>
            </a:endParaRPr>
          </a:p>
        </p:txBody>
      </p:sp>
      <p:sp>
        <p:nvSpPr>
          <p:cNvPr id="30" name="テキスト ボックス 29"/>
          <p:cNvSpPr txBox="1"/>
          <p:nvPr/>
        </p:nvSpPr>
        <p:spPr>
          <a:xfrm>
            <a:off x="6228440" y="4903812"/>
            <a:ext cx="1734454" cy="369332"/>
          </a:xfrm>
          <a:prstGeom prst="rect">
            <a:avLst/>
          </a:prstGeom>
          <a:noFill/>
        </p:spPr>
        <p:txBody>
          <a:bodyPr wrap="square" rtlCol="0">
            <a:spAutoFit/>
          </a:bodyPr>
          <a:lstStyle/>
          <a:p>
            <a:r>
              <a:rPr lang="en-US" altLang="ja-JP" dirty="0" smtClean="0">
                <a:latin typeface="ＭＳ Ｐゴシック" panose="020B0600070205080204" pitchFamily="50" charset="-128"/>
                <a:ea typeface="ＭＳ Ｐゴシック" panose="020B0600070205080204" pitchFamily="50" charset="-128"/>
              </a:rPr>
              <a:t>Clone Pairs 2</a:t>
            </a:r>
            <a:endParaRPr lang="ja-JP" altLang="en-US" dirty="0" smtClean="0">
              <a:latin typeface="ＭＳ Ｐゴシック" panose="020B0600070205080204" pitchFamily="50" charset="-128"/>
              <a:ea typeface="ＭＳ Ｐゴシック" panose="020B0600070205080204" pitchFamily="50" charset="-128"/>
            </a:endParaRPr>
          </a:p>
        </p:txBody>
      </p:sp>
      <p:sp>
        <p:nvSpPr>
          <p:cNvPr id="31" name="テキスト ボックス 30"/>
          <p:cNvSpPr txBox="1"/>
          <p:nvPr/>
        </p:nvSpPr>
        <p:spPr>
          <a:xfrm>
            <a:off x="6228440" y="6163409"/>
            <a:ext cx="1734454" cy="369332"/>
          </a:xfrm>
          <a:prstGeom prst="rect">
            <a:avLst/>
          </a:prstGeom>
          <a:noFill/>
        </p:spPr>
        <p:txBody>
          <a:bodyPr wrap="square" rtlCol="0">
            <a:spAutoFit/>
          </a:bodyPr>
          <a:lstStyle/>
          <a:p>
            <a:r>
              <a:rPr lang="en-US" altLang="ja-JP" dirty="0" smtClean="0">
                <a:latin typeface="ＭＳ Ｐゴシック" panose="020B0600070205080204" pitchFamily="50" charset="-128"/>
                <a:ea typeface="ＭＳ Ｐゴシック" panose="020B0600070205080204" pitchFamily="50" charset="-128"/>
              </a:rPr>
              <a:t>Clone Pairs 3</a:t>
            </a:r>
            <a:endParaRPr lang="ja-JP" altLang="en-US" dirty="0" smtClean="0">
              <a:latin typeface="ＭＳ Ｐゴシック" panose="020B0600070205080204" pitchFamily="50" charset="-128"/>
              <a:ea typeface="ＭＳ Ｐゴシック" panose="020B0600070205080204" pitchFamily="50" charset="-128"/>
            </a:endParaRPr>
          </a:p>
        </p:txBody>
      </p:sp>
      <p:sp>
        <p:nvSpPr>
          <p:cNvPr id="3" name="スライド番号プレースホルダー 2"/>
          <p:cNvSpPr>
            <a:spLocks noGrp="1"/>
          </p:cNvSpPr>
          <p:nvPr>
            <p:ph type="sldNum" sz="quarter" idx="12"/>
          </p:nvPr>
        </p:nvSpPr>
        <p:spPr/>
        <p:txBody>
          <a:bodyPr/>
          <a:lstStyle/>
          <a:p>
            <a:fld id="{BA258462-179E-4B38-91EE-44DE7242CE39}" type="slidenum">
              <a:rPr kumimoji="1" lang="ja-JP" altLang="en-US" smtClean="0"/>
              <a:t>14</a:t>
            </a:fld>
            <a:endParaRPr kumimoji="1" lang="ja-JP" altLang="en-US"/>
          </a:p>
        </p:txBody>
      </p:sp>
    </p:spTree>
    <p:extLst>
      <p:ext uri="{BB962C8B-B14F-4D97-AF65-F5344CB8AC3E}">
        <p14:creationId xmlns:p14="http://schemas.microsoft.com/office/powerpoint/2010/main" val="10187251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100178"/>
            <a:ext cx="10515600" cy="1325563"/>
          </a:xfrm>
        </p:spPr>
        <p:txBody>
          <a:bodyPr/>
          <a:lstStyle/>
          <a:p>
            <a:r>
              <a:rPr lang="ja-JP" altLang="en-US" dirty="0"/>
              <a:t>調査</a:t>
            </a:r>
            <a:r>
              <a:rPr kumimoji="1" lang="ja-JP" altLang="en-US" dirty="0" smtClean="0"/>
              <a:t>概要</a:t>
            </a:r>
            <a:endParaRPr kumimoji="1" lang="ja-JP" altLang="en-US" dirty="0"/>
          </a:p>
        </p:txBody>
      </p:sp>
      <p:sp>
        <p:nvSpPr>
          <p:cNvPr id="3" name="コンテンツ プレースホルダー 2"/>
          <p:cNvSpPr>
            <a:spLocks noGrp="1"/>
          </p:cNvSpPr>
          <p:nvPr>
            <p:ph idx="1"/>
          </p:nvPr>
        </p:nvSpPr>
        <p:spPr>
          <a:xfrm>
            <a:off x="300416" y="1537017"/>
            <a:ext cx="11591167" cy="4930609"/>
          </a:xfrm>
        </p:spPr>
        <p:txBody>
          <a:bodyPr>
            <a:normAutofit/>
          </a:bodyPr>
          <a:lstStyle/>
          <a:p>
            <a:pPr marL="0" indent="0">
              <a:buNone/>
            </a:pPr>
            <a:r>
              <a:rPr lang="ja-JP" altLang="en-US" sz="3200" dirty="0" smtClean="0"/>
              <a:t>調査</a:t>
            </a:r>
            <a:r>
              <a:rPr lang="en-US" altLang="ja-JP" sz="3200" dirty="0" smtClean="0"/>
              <a:t>1. </a:t>
            </a:r>
            <a:r>
              <a:rPr lang="ja-JP" altLang="en-US" sz="3200" dirty="0" smtClean="0"/>
              <a:t>プロジェクト内</a:t>
            </a:r>
            <a:r>
              <a:rPr lang="ja-JP" altLang="en-US" sz="3200" dirty="0"/>
              <a:t>にテストコードの再利用候補に</a:t>
            </a:r>
            <a:r>
              <a:rPr lang="ja-JP" altLang="en-US" sz="3200" dirty="0" smtClean="0"/>
              <a:t>なる類似</a:t>
            </a:r>
            <a:r>
              <a:rPr lang="en-US" altLang="ja-JP" sz="3200" dirty="0" smtClean="0"/>
              <a:t/>
            </a:r>
            <a:br>
              <a:rPr lang="en-US" altLang="ja-JP" sz="3200" dirty="0" smtClean="0"/>
            </a:br>
            <a:r>
              <a:rPr lang="en-US" altLang="ja-JP" sz="3200" dirty="0" smtClean="0"/>
              <a:t>          </a:t>
            </a:r>
            <a:r>
              <a:rPr lang="ja-JP" altLang="en-US" sz="3200" dirty="0" smtClean="0"/>
              <a:t>コードのペアはどの程度存在するか？</a:t>
            </a:r>
            <a:endParaRPr lang="en-US" altLang="ja-JP" sz="3200" dirty="0" smtClean="0"/>
          </a:p>
          <a:p>
            <a:pPr lvl="2">
              <a:buFont typeface="Wingdings" panose="05000000000000000000" pitchFamily="2" charset="2"/>
              <a:buChar char="Ø"/>
            </a:pPr>
            <a:r>
              <a:rPr lang="ja-JP" altLang="en-US" sz="2800" dirty="0" smtClean="0"/>
              <a:t>調査対象 </a:t>
            </a:r>
            <a:r>
              <a:rPr lang="en-US" altLang="ja-JP" sz="2800" dirty="0" smtClean="0"/>
              <a:t>: </a:t>
            </a:r>
            <a:r>
              <a:rPr lang="ja-JP" altLang="en-US" sz="2800" dirty="0" smtClean="0"/>
              <a:t>どちら</a:t>
            </a:r>
            <a:r>
              <a:rPr lang="ja-JP" altLang="en-US" sz="2800" dirty="0"/>
              <a:t>か片方のコード片にテストコードが</a:t>
            </a:r>
            <a:r>
              <a:rPr lang="ja-JP" altLang="en-US" sz="2800" dirty="0" smtClean="0"/>
              <a:t>存在</a:t>
            </a:r>
            <a:r>
              <a:rPr lang="ja-JP" altLang="en-US" sz="2800" dirty="0"/>
              <a:t>する</a:t>
            </a:r>
            <a:r>
              <a:rPr lang="ja-JP" altLang="en-US" sz="2800" dirty="0" smtClean="0"/>
              <a:t>類似コードペア</a:t>
            </a:r>
            <a:endParaRPr lang="en-US" altLang="ja-JP" sz="2800" dirty="0" smtClean="0"/>
          </a:p>
          <a:p>
            <a:pPr marL="457200" lvl="1" indent="0">
              <a:buNone/>
            </a:pPr>
            <a:endParaRPr kumimoji="1" lang="en-US" altLang="ja-JP" sz="3200" dirty="0" smtClean="0"/>
          </a:p>
          <a:p>
            <a:pPr marL="0" indent="0">
              <a:buNone/>
            </a:pPr>
            <a:r>
              <a:rPr lang="ja-JP" altLang="en-US" sz="3200" dirty="0" smtClean="0"/>
              <a:t>調査</a:t>
            </a:r>
            <a:r>
              <a:rPr lang="en-US" altLang="ja-JP" sz="3200" dirty="0" smtClean="0"/>
              <a:t>2. </a:t>
            </a:r>
            <a:r>
              <a:rPr lang="ja-JP" altLang="en-US" sz="3200" dirty="0" smtClean="0"/>
              <a:t>類似</a:t>
            </a:r>
            <a:r>
              <a:rPr lang="ja-JP" altLang="en-US" sz="3200" dirty="0"/>
              <a:t>コードペアの類似度と対応するテストコードの</a:t>
            </a:r>
            <a:r>
              <a:rPr lang="ja-JP" altLang="en-US" sz="3200" dirty="0" smtClean="0"/>
              <a:t>類似度</a:t>
            </a:r>
            <a:r>
              <a:rPr lang="en-US" altLang="ja-JP" sz="3200" dirty="0" smtClean="0"/>
              <a:t/>
            </a:r>
            <a:br>
              <a:rPr lang="en-US" altLang="ja-JP" sz="3200" dirty="0" smtClean="0"/>
            </a:br>
            <a:r>
              <a:rPr lang="en-US" altLang="ja-JP" sz="3200" dirty="0" smtClean="0"/>
              <a:t>          </a:t>
            </a:r>
            <a:r>
              <a:rPr lang="ja-JP" altLang="en-US" sz="3200" dirty="0" smtClean="0"/>
              <a:t>はどの</a:t>
            </a:r>
            <a:r>
              <a:rPr lang="ja-JP" altLang="en-US" sz="3200" dirty="0"/>
              <a:t>ような関係があるか</a:t>
            </a:r>
            <a:r>
              <a:rPr lang="ja-JP" altLang="en-US" sz="3200" dirty="0" smtClean="0"/>
              <a:t>？</a:t>
            </a:r>
            <a:endParaRPr lang="en-US" altLang="ja-JP" sz="3200" dirty="0" smtClean="0"/>
          </a:p>
          <a:p>
            <a:pPr lvl="2">
              <a:buFont typeface="Wingdings" panose="05000000000000000000" pitchFamily="2" charset="2"/>
              <a:buChar char="Ø"/>
            </a:pPr>
            <a:r>
              <a:rPr lang="ja-JP" altLang="en-US" sz="2800" dirty="0" smtClean="0"/>
              <a:t>調査対象 </a:t>
            </a:r>
            <a:r>
              <a:rPr lang="en-US" altLang="ja-JP" sz="2800" dirty="0" smtClean="0"/>
              <a:t>: </a:t>
            </a:r>
            <a:r>
              <a:rPr lang="ja-JP" altLang="en-US" sz="2800" dirty="0" smtClean="0"/>
              <a:t>両方</a:t>
            </a:r>
            <a:r>
              <a:rPr lang="ja-JP" altLang="en-US" sz="2800" dirty="0"/>
              <a:t>のコード片にテストコードが存在する類似コードペア</a:t>
            </a:r>
            <a:endParaRPr lang="en-US" altLang="ja-JP" sz="2800" dirty="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15</a:t>
            </a:fld>
            <a:endParaRPr kumimoji="1" lang="ja-JP" altLang="en-US"/>
          </a:p>
        </p:txBody>
      </p:sp>
    </p:spTree>
    <p:extLst>
      <p:ext uri="{BB962C8B-B14F-4D97-AF65-F5344CB8AC3E}">
        <p14:creationId xmlns:p14="http://schemas.microsoft.com/office/powerpoint/2010/main" val="423192366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68741"/>
            <a:ext cx="10642600" cy="1408566"/>
          </a:xfrm>
        </p:spPr>
        <p:txBody>
          <a:bodyPr>
            <a:normAutofit/>
          </a:bodyPr>
          <a:lstStyle/>
          <a:p>
            <a:r>
              <a:rPr lang="ja-JP" altLang="en-US" sz="4000" dirty="0"/>
              <a:t>調査</a:t>
            </a:r>
            <a:r>
              <a:rPr lang="ja-JP" altLang="en-US" sz="4000" dirty="0" smtClean="0"/>
              <a:t>１</a:t>
            </a:r>
            <a:r>
              <a:rPr lang="ja-JP" altLang="en-US" sz="4000" dirty="0"/>
              <a:t>：</a:t>
            </a:r>
            <a:r>
              <a:rPr lang="ja-JP" altLang="en-US" sz="4000" dirty="0" smtClean="0"/>
              <a:t>プロジェクト内に再利用候補になるクローンペアは</a:t>
            </a:r>
            <a:r>
              <a:rPr lang="ja-JP" altLang="en-US" sz="4000" dirty="0"/>
              <a:t>どの程度存在するか？</a:t>
            </a:r>
            <a:endParaRPr kumimoji="1" lang="ja-JP" altLang="en-US" sz="4000" dirty="0"/>
          </a:p>
        </p:txBody>
      </p:sp>
      <p:sp>
        <p:nvSpPr>
          <p:cNvPr id="3" name="コンテンツ プレースホルダー 2"/>
          <p:cNvSpPr>
            <a:spLocks noGrp="1"/>
          </p:cNvSpPr>
          <p:nvPr>
            <p:ph idx="1"/>
          </p:nvPr>
        </p:nvSpPr>
        <p:spPr>
          <a:xfrm>
            <a:off x="838200" y="1685471"/>
            <a:ext cx="10515600" cy="4224792"/>
          </a:xfrm>
        </p:spPr>
        <p:txBody>
          <a:bodyPr/>
          <a:lstStyle/>
          <a:p>
            <a:r>
              <a:rPr lang="en-US" altLang="ja-JP" dirty="0"/>
              <a:t>3</a:t>
            </a:r>
            <a:r>
              <a:rPr lang="ja-JP" altLang="en-US" dirty="0" err="1"/>
              <a:t>つの</a:t>
            </a:r>
            <a:r>
              <a:rPr lang="ja-JP" altLang="en-US" dirty="0" smtClean="0"/>
              <a:t>人気 </a:t>
            </a:r>
            <a:r>
              <a:rPr lang="en-US" altLang="ja-JP" dirty="0" smtClean="0"/>
              <a:t>java</a:t>
            </a:r>
            <a:r>
              <a:rPr lang="ja-JP" altLang="en-US" dirty="0" smtClean="0"/>
              <a:t>プロジェクト </a:t>
            </a:r>
            <a:r>
              <a:rPr lang="en-US" altLang="ja-JP" dirty="0" smtClean="0"/>
              <a:t>maven</a:t>
            </a:r>
            <a:r>
              <a:rPr lang="ja-JP" altLang="en-US" dirty="0" err="1" smtClean="0"/>
              <a:t>，</a:t>
            </a:r>
            <a:r>
              <a:rPr lang="en-US" altLang="ja-JP" dirty="0" err="1" smtClean="0"/>
              <a:t>kafka</a:t>
            </a:r>
            <a:r>
              <a:rPr lang="ja-JP" altLang="en-US" dirty="0" err="1" smtClean="0"/>
              <a:t>，</a:t>
            </a:r>
            <a:r>
              <a:rPr lang="en-US" altLang="ja-JP" dirty="0" err="1" smtClean="0"/>
              <a:t>kylin</a:t>
            </a:r>
            <a:r>
              <a:rPr lang="ja-JP" altLang="en-US" dirty="0" smtClean="0"/>
              <a:t>で調査を実施 </a:t>
            </a:r>
            <a:endParaRPr kumimoji="1" lang="ja-JP" altLang="en-US" dirty="0"/>
          </a:p>
        </p:txBody>
      </p:sp>
      <p:graphicFrame>
        <p:nvGraphicFramePr>
          <p:cNvPr id="4" name="表 3"/>
          <p:cNvGraphicFramePr>
            <a:graphicFrameLocks noGrp="1"/>
          </p:cNvGraphicFramePr>
          <p:nvPr>
            <p:extLst/>
          </p:nvPr>
        </p:nvGraphicFramePr>
        <p:xfrm>
          <a:off x="954086" y="2460142"/>
          <a:ext cx="10283828" cy="2279209"/>
        </p:xfrm>
        <a:graphic>
          <a:graphicData uri="http://schemas.openxmlformats.org/drawingml/2006/table">
            <a:tbl>
              <a:tblPr/>
              <a:tblGrid>
                <a:gridCol w="1749202">
                  <a:extLst>
                    <a:ext uri="{9D8B030D-6E8A-4147-A177-3AD203B41FA5}">
                      <a16:colId xmlns:a16="http://schemas.microsoft.com/office/drawing/2014/main" val="1746915907"/>
                    </a:ext>
                  </a:extLst>
                </a:gridCol>
                <a:gridCol w="821756">
                  <a:extLst>
                    <a:ext uri="{9D8B030D-6E8A-4147-A177-3AD203B41FA5}">
                      <a16:colId xmlns:a16="http://schemas.microsoft.com/office/drawing/2014/main" val="59117736"/>
                    </a:ext>
                  </a:extLst>
                </a:gridCol>
                <a:gridCol w="1285479">
                  <a:extLst>
                    <a:ext uri="{9D8B030D-6E8A-4147-A177-3AD203B41FA5}">
                      <a16:colId xmlns:a16="http://schemas.microsoft.com/office/drawing/2014/main" val="3420464399"/>
                    </a:ext>
                  </a:extLst>
                </a:gridCol>
                <a:gridCol w="1285479">
                  <a:extLst>
                    <a:ext uri="{9D8B030D-6E8A-4147-A177-3AD203B41FA5}">
                      <a16:colId xmlns:a16="http://schemas.microsoft.com/office/drawing/2014/main" val="3302840137"/>
                    </a:ext>
                  </a:extLst>
                </a:gridCol>
                <a:gridCol w="1225335">
                  <a:extLst>
                    <a:ext uri="{9D8B030D-6E8A-4147-A177-3AD203B41FA5}">
                      <a16:colId xmlns:a16="http://schemas.microsoft.com/office/drawing/2014/main" val="573808135"/>
                    </a:ext>
                  </a:extLst>
                </a:gridCol>
                <a:gridCol w="1345620">
                  <a:extLst>
                    <a:ext uri="{9D8B030D-6E8A-4147-A177-3AD203B41FA5}">
                      <a16:colId xmlns:a16="http://schemas.microsoft.com/office/drawing/2014/main" val="86984294"/>
                    </a:ext>
                  </a:extLst>
                </a:gridCol>
                <a:gridCol w="1109145">
                  <a:extLst>
                    <a:ext uri="{9D8B030D-6E8A-4147-A177-3AD203B41FA5}">
                      <a16:colId xmlns:a16="http://schemas.microsoft.com/office/drawing/2014/main" val="75514794"/>
                    </a:ext>
                  </a:extLst>
                </a:gridCol>
                <a:gridCol w="1461812">
                  <a:extLst>
                    <a:ext uri="{9D8B030D-6E8A-4147-A177-3AD203B41FA5}">
                      <a16:colId xmlns:a16="http://schemas.microsoft.com/office/drawing/2014/main" val="510117935"/>
                    </a:ext>
                  </a:extLst>
                </a:gridCol>
              </a:tblGrid>
              <a:tr h="532575">
                <a:tc rowSpan="2">
                  <a:txBody>
                    <a:bodyPr/>
                    <a:lstStyle/>
                    <a:p>
                      <a:pPr algn="ctr"/>
                      <a:r>
                        <a:rPr lang="en-US" sz="1600" b="1" dirty="0">
                          <a:effectLst/>
                          <a:latin typeface="ＭＳ Ｐゴシック" panose="020B0600070205080204" pitchFamily="50" charset="-128"/>
                          <a:ea typeface="ＭＳ Ｐゴシック" panose="020B0600070205080204" pitchFamily="50" charset="-128"/>
                        </a:rPr>
                        <a:t>Project Name</a:t>
                      </a:r>
                      <a:endParaRPr lang="en-US" sz="1600" dirty="0">
                        <a:effectLst/>
                        <a:latin typeface="ＭＳ Ｐゴシック" panose="020B0600070205080204" pitchFamily="50" charset="-128"/>
                        <a:ea typeface="ＭＳ Ｐゴシック" panose="020B0600070205080204" pitchFamily="50" charset="-128"/>
                      </a:endParaRPr>
                    </a:p>
                    <a:p>
                      <a:r>
                        <a:rPr lang="en-US" sz="1200" dirty="0">
                          <a:effectLst/>
                          <a:latin typeface="ＭＳ Ｐゴシック" panose="020B0600070205080204" pitchFamily="50" charset="-128"/>
                          <a:ea typeface="ＭＳ Ｐゴシック" panose="020B0600070205080204" pitchFamily="50" charset="-128"/>
                        </a:rPr>
                        <a:t/>
                      </a:r>
                      <a:br>
                        <a:rPr lang="en-US" sz="1200" dirty="0">
                          <a:effectLst/>
                          <a:latin typeface="ＭＳ Ｐゴシック" panose="020B0600070205080204" pitchFamily="50" charset="-128"/>
                          <a:ea typeface="ＭＳ Ｐゴシック" panose="020B0600070205080204" pitchFamily="50" charset="-128"/>
                        </a:rPr>
                      </a:br>
                      <a:endParaRPr lang="en-US" sz="12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AAAAAA"/>
                      </a:solidFill>
                      <a:prstDash val="solid"/>
                      <a:round/>
                      <a:headEnd type="none" w="med" len="med"/>
                      <a:tailEnd type="none" w="med" len="med"/>
                    </a:lnL>
                    <a:lnR w="4763" cap="flat" cmpd="sng" algn="ctr">
                      <a:solidFill>
                        <a:srgbClr val="AAAAAA"/>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AAAAAA"/>
                      </a:solidFill>
                      <a:prstDash val="solid"/>
                      <a:round/>
                      <a:headEnd type="none" w="med" len="med"/>
                      <a:tailEnd type="none" w="med" len="med"/>
                    </a:lnB>
                    <a:solidFill>
                      <a:srgbClr val="D4D4D4"/>
                    </a:solidFill>
                  </a:tcPr>
                </a:tc>
                <a:tc gridSpan="2">
                  <a:txBody>
                    <a:bodyPr/>
                    <a:lstStyle/>
                    <a:p>
                      <a:pPr algn="ctr"/>
                      <a:r>
                        <a:rPr kumimoji="1" lang="ja-JP" altLang="en-US" sz="1400" dirty="0" smtClean="0">
                          <a:latin typeface="ＭＳ Ｐゴシック" panose="020B0600070205080204" pitchFamily="50" charset="-128"/>
                          <a:ea typeface="ＭＳ Ｐゴシック" panose="020B0600070205080204" pitchFamily="50" charset="-128"/>
                        </a:rPr>
                        <a:t>テストメソッドが存在しないクローンペア</a:t>
                      </a:r>
                      <a:endParaRPr kumimoji="1" lang="ja-JP" altLang="en-US" sz="1400" dirty="0">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AAAAAA"/>
                      </a:solidFill>
                      <a:prstDash val="solid"/>
                      <a:round/>
                      <a:headEnd type="none" w="med" len="med"/>
                      <a:tailEnd type="none" w="med" len="med"/>
                    </a:lnL>
                    <a:lnR w="4763" cap="flat" cmpd="sng" algn="ctr">
                      <a:solidFill>
                        <a:srgbClr val="AAAAAA"/>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AAAAAA"/>
                      </a:solidFill>
                      <a:prstDash val="solid"/>
                      <a:round/>
                      <a:headEnd type="none" w="med" len="med"/>
                      <a:tailEnd type="none" w="med" len="med"/>
                    </a:lnB>
                    <a:solidFill>
                      <a:srgbClr val="D4D4D4"/>
                    </a:solidFill>
                  </a:tcPr>
                </a:tc>
                <a:tc hMerge="1">
                  <a:txBody>
                    <a:bodyPr/>
                    <a:lstStyle/>
                    <a:p>
                      <a:endParaRPr kumimoji="1" lang="ja-JP" altLang="en-US"/>
                    </a:p>
                  </a:txBody>
                  <a:tcPr/>
                </a:tc>
                <a:tc gridSpan="2">
                  <a:txBody>
                    <a:bodyPr/>
                    <a:lstStyle/>
                    <a:p>
                      <a:pPr algn="ctr"/>
                      <a:r>
                        <a:rPr lang="ja-JP" altLang="en-US" sz="1400" dirty="0" smtClean="0">
                          <a:latin typeface="ＭＳ Ｐゴシック" panose="020B0600070205080204" pitchFamily="50" charset="-128"/>
                          <a:ea typeface="ＭＳ Ｐゴシック" panose="020B0600070205080204" pitchFamily="50" charset="-128"/>
                        </a:rPr>
                        <a:t>どちらか片方のコード片にテストメソッドが存在するクローンペア</a:t>
                      </a:r>
                      <a:endParaRPr kumimoji="1" lang="ja-JP" altLang="en-US" sz="1400" dirty="0">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AAAAAA"/>
                      </a:solidFill>
                      <a:prstDash val="solid"/>
                      <a:round/>
                      <a:headEnd type="none" w="med" len="med"/>
                      <a:tailEnd type="none" w="med" len="med"/>
                    </a:lnL>
                    <a:lnR w="4763" cap="flat" cmpd="sng" algn="ctr">
                      <a:solidFill>
                        <a:srgbClr val="AAAAAA"/>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AAAAAA"/>
                      </a:solidFill>
                      <a:prstDash val="solid"/>
                      <a:round/>
                      <a:headEnd type="none" w="med" len="med"/>
                      <a:tailEnd type="none" w="med" len="med"/>
                    </a:lnB>
                    <a:solidFill>
                      <a:srgbClr val="D4D4D4"/>
                    </a:solidFill>
                  </a:tcPr>
                </a:tc>
                <a:tc hMerge="1">
                  <a:txBody>
                    <a:bodyPr/>
                    <a:lstStyle/>
                    <a:p>
                      <a:endParaRPr kumimoji="1" lang="ja-JP" altLang="en-US"/>
                    </a:p>
                  </a:txBody>
                  <a:tcPr/>
                </a:tc>
                <a:tc gridSpan="2">
                  <a:txBody>
                    <a:bodyPr/>
                    <a:lstStyle/>
                    <a:p>
                      <a:pPr algn="ctr"/>
                      <a:r>
                        <a:rPr kumimoji="1" lang="ja-JP" altLang="en-US" sz="1400" dirty="0" smtClean="0">
                          <a:latin typeface="ＭＳ Ｐゴシック" panose="020B0600070205080204" pitchFamily="50" charset="-128"/>
                          <a:ea typeface="ＭＳ Ｐゴシック" panose="020B0600070205080204" pitchFamily="50" charset="-128"/>
                        </a:rPr>
                        <a:t>両方のコード片にテストメソッドが存在するクローンペア</a:t>
                      </a:r>
                      <a:endParaRPr kumimoji="1" lang="ja-JP" altLang="en-US" sz="1400" dirty="0">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AAAAAA"/>
                      </a:solidFill>
                      <a:prstDash val="solid"/>
                      <a:round/>
                      <a:headEnd type="none" w="med" len="med"/>
                      <a:tailEnd type="none" w="med" len="med"/>
                    </a:lnL>
                    <a:lnR w="4763" cap="flat" cmpd="sng" algn="ctr">
                      <a:solidFill>
                        <a:srgbClr val="AAAAAA"/>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AAAAAA"/>
                      </a:solidFill>
                      <a:prstDash val="solid"/>
                      <a:round/>
                      <a:headEnd type="none" w="med" len="med"/>
                      <a:tailEnd type="none" w="med" len="med"/>
                    </a:lnB>
                    <a:solidFill>
                      <a:srgbClr val="D4D4D4"/>
                    </a:solidFill>
                  </a:tcPr>
                </a:tc>
                <a:tc hMerge="1">
                  <a:txBody>
                    <a:bodyPr/>
                    <a:lstStyle/>
                    <a:p>
                      <a:endParaRPr kumimoji="1" lang="ja-JP" altLang="en-US"/>
                    </a:p>
                  </a:txBody>
                  <a:tcPr/>
                </a:tc>
                <a:tc>
                  <a:txBody>
                    <a:bodyPr/>
                    <a:lstStyle/>
                    <a:p>
                      <a:pPr algn="ctr"/>
                      <a:r>
                        <a:rPr lang="en-US" sz="1600" b="1" dirty="0">
                          <a:effectLst/>
                          <a:latin typeface="ＭＳ Ｐゴシック" panose="020B0600070205080204" pitchFamily="50" charset="-128"/>
                          <a:ea typeface="ＭＳ Ｐゴシック" panose="020B0600070205080204" pitchFamily="50" charset="-128"/>
                        </a:rPr>
                        <a:t>Total</a:t>
                      </a:r>
                      <a:endParaRPr lang="en-US" sz="16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AAAAAA"/>
                      </a:solidFill>
                      <a:prstDash val="solid"/>
                      <a:round/>
                      <a:headEnd type="none" w="med" len="med"/>
                      <a:tailEnd type="none" w="med" len="med"/>
                    </a:lnL>
                    <a:lnR>
                      <a:noFill/>
                    </a:lnR>
                    <a:lnT w="4763" cap="flat" cmpd="sng" algn="ctr">
                      <a:solidFill>
                        <a:srgbClr val="AAAAAA"/>
                      </a:solidFill>
                      <a:prstDash val="solid"/>
                      <a:round/>
                      <a:headEnd type="none" w="med" len="med"/>
                      <a:tailEnd type="none" w="med" len="med"/>
                    </a:lnT>
                    <a:lnB w="4763" cap="flat" cmpd="sng" algn="ctr">
                      <a:solidFill>
                        <a:srgbClr val="AAAAAA"/>
                      </a:solidFill>
                      <a:prstDash val="solid"/>
                      <a:round/>
                      <a:headEnd type="none" w="med" len="med"/>
                      <a:tailEnd type="none" w="med" len="med"/>
                    </a:lnB>
                    <a:solidFill>
                      <a:srgbClr val="D4D4D4"/>
                    </a:solidFill>
                  </a:tcPr>
                </a:tc>
                <a:extLst>
                  <a:ext uri="{0D108BD9-81ED-4DB2-BD59-A6C34878D82A}">
                    <a16:rowId xmlns:a16="http://schemas.microsoft.com/office/drawing/2014/main" val="2432429492"/>
                  </a:ext>
                </a:extLst>
              </a:tr>
              <a:tr h="220628">
                <a:tc vMerge="1">
                  <a:txBody>
                    <a:bodyPr/>
                    <a:lstStyle/>
                    <a:p>
                      <a:endParaRPr kumimoji="1" lang="ja-JP" altLang="en-US"/>
                    </a:p>
                  </a:txBody>
                  <a:tcPr/>
                </a:tc>
                <a:tc>
                  <a:txBody>
                    <a:bodyPr/>
                    <a:lstStyle/>
                    <a:p>
                      <a:pPr algn="ctr"/>
                      <a:r>
                        <a:rPr lang="ja-JP" altLang="en-US" sz="1600">
                          <a:effectLst/>
                          <a:latin typeface="ＭＳ Ｐゴシック" panose="020B0600070205080204" pitchFamily="50" charset="-128"/>
                          <a:ea typeface="ＭＳ Ｐゴシック" panose="020B0600070205080204" pitchFamily="50" charset="-128"/>
                        </a:rPr>
                        <a:t>数</a:t>
                      </a:r>
                    </a:p>
                  </a:txBody>
                  <a:tcPr marL="37904" marR="37904" marT="37904" marB="37904">
                    <a:lnL w="4763" cap="flat" cmpd="sng" algn="ctr">
                      <a:solidFill>
                        <a:srgbClr val="AAAAAA"/>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a:effectLst/>
                          <a:latin typeface="ＭＳ Ｐゴシック" panose="020B0600070205080204" pitchFamily="50" charset="-128"/>
                          <a:ea typeface="ＭＳ Ｐゴシック" panose="020B0600070205080204" pitchFamily="50" charset="-128"/>
                        </a:rPr>
                        <a:t>割合</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a:effectLst/>
                          <a:latin typeface="ＭＳ Ｐゴシック" panose="020B0600070205080204" pitchFamily="50" charset="-128"/>
                          <a:ea typeface="ＭＳ Ｐゴシック" panose="020B0600070205080204" pitchFamily="50" charset="-128"/>
                        </a:rPr>
                        <a:t>数</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a:effectLst/>
                          <a:latin typeface="ＭＳ Ｐゴシック" panose="020B0600070205080204" pitchFamily="50" charset="-128"/>
                          <a:ea typeface="ＭＳ Ｐゴシック" panose="020B0600070205080204" pitchFamily="50" charset="-128"/>
                        </a:rPr>
                        <a:t>割合</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a:effectLst/>
                          <a:latin typeface="ＭＳ Ｐゴシック" panose="020B0600070205080204" pitchFamily="50" charset="-128"/>
                          <a:ea typeface="ＭＳ Ｐゴシック" panose="020B0600070205080204" pitchFamily="50" charset="-128"/>
                        </a:rPr>
                        <a:t>数</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a:effectLst/>
                          <a:latin typeface="ＭＳ Ｐゴシック" panose="020B0600070205080204" pitchFamily="50" charset="-128"/>
                          <a:ea typeface="ＭＳ Ｐゴシック" panose="020B0600070205080204" pitchFamily="50" charset="-128"/>
                        </a:rPr>
                        <a:t>割合</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tc>
                  <a:txBody>
                    <a:bodyPr/>
                    <a:lstStyle/>
                    <a:p>
                      <a:pPr algn="ctr"/>
                      <a:r>
                        <a:rPr lang="ja-JP" altLang="en-US" sz="1600" dirty="0">
                          <a:effectLst/>
                          <a:latin typeface="ＭＳ Ｐゴシック" panose="020B0600070205080204" pitchFamily="50" charset="-128"/>
                          <a:ea typeface="ＭＳ Ｐゴシック" panose="020B0600070205080204" pitchFamily="50" charset="-128"/>
                        </a:rPr>
                        <a:t>数</a:t>
                      </a:r>
                    </a:p>
                  </a:txBody>
                  <a:tcPr marL="37904" marR="37904" marT="37904" marB="37904">
                    <a:lnL w="4763" cap="flat" cmpd="sng" algn="ctr">
                      <a:solidFill>
                        <a:srgbClr val="CCCCCC"/>
                      </a:solidFill>
                      <a:prstDash val="solid"/>
                      <a:round/>
                      <a:headEnd type="none" w="med" len="med"/>
                      <a:tailEnd type="none" w="med" len="med"/>
                    </a:lnL>
                    <a:lnR>
                      <a:noFill/>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solidFill>
                      <a:srgbClr val="EAEAEA"/>
                    </a:solidFill>
                  </a:tcPr>
                </a:tc>
                <a:extLst>
                  <a:ext uri="{0D108BD9-81ED-4DB2-BD59-A6C34878D82A}">
                    <a16:rowId xmlns:a16="http://schemas.microsoft.com/office/drawing/2014/main" val="1855757358"/>
                  </a:ext>
                </a:extLst>
              </a:tr>
              <a:tr h="376602">
                <a:tc>
                  <a:txBody>
                    <a:bodyPr/>
                    <a:lstStyle/>
                    <a:p>
                      <a:pPr algn="ctr"/>
                      <a:r>
                        <a:rPr lang="en-US" sz="1600" dirty="0">
                          <a:effectLst/>
                          <a:latin typeface="ＭＳ Ｐゴシック" panose="020B0600070205080204" pitchFamily="50" charset="-128"/>
                          <a:ea typeface="ＭＳ Ｐゴシック" panose="020B0600070205080204" pitchFamily="50" charset="-128"/>
                        </a:rPr>
                        <a:t>Apache maven</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AAAAAA"/>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260</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63.9%</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139</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34.2%</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8</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2.0%</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a:effectLst/>
                          <a:latin typeface="ＭＳ Ｐゴシック" panose="020B0600070205080204" pitchFamily="50" charset="-128"/>
                          <a:ea typeface="ＭＳ Ｐゴシック" panose="020B0600070205080204" pitchFamily="50" charset="-128"/>
                        </a:rPr>
                        <a:t>407</a:t>
                      </a:r>
                    </a:p>
                  </a:txBody>
                  <a:tcPr marL="37904" marR="37904" marT="37904" marB="37904">
                    <a:lnL w="4763" cap="flat" cmpd="sng" algn="ctr">
                      <a:solidFill>
                        <a:srgbClr val="CCCCCC"/>
                      </a:solidFill>
                      <a:prstDash val="solid"/>
                      <a:round/>
                      <a:headEnd type="none" w="med" len="med"/>
                      <a:tailEnd type="none" w="med" len="med"/>
                    </a:lnL>
                    <a:lnR>
                      <a:noFill/>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2102619"/>
                  </a:ext>
                </a:extLst>
              </a:tr>
              <a:tr h="298615">
                <a:tc>
                  <a:txBody>
                    <a:bodyPr/>
                    <a:lstStyle/>
                    <a:p>
                      <a:pPr algn="ctr"/>
                      <a:r>
                        <a:rPr lang="en-US" sz="1600" dirty="0">
                          <a:effectLst/>
                          <a:latin typeface="ＭＳ Ｐゴシック" panose="020B0600070205080204" pitchFamily="50" charset="-128"/>
                          <a:ea typeface="ＭＳ Ｐゴシック" panose="020B0600070205080204" pitchFamily="50" charset="-128"/>
                        </a:rPr>
                        <a:t>Apache </a:t>
                      </a:r>
                      <a:r>
                        <a:rPr lang="en-US" sz="1600" dirty="0" err="1">
                          <a:effectLst/>
                          <a:latin typeface="ＭＳ Ｐゴシック" panose="020B0600070205080204" pitchFamily="50" charset="-128"/>
                          <a:ea typeface="ＭＳ Ｐゴシック" panose="020B0600070205080204" pitchFamily="50" charset="-128"/>
                        </a:rPr>
                        <a:t>kafka</a:t>
                      </a:r>
                      <a:endParaRPr lang="en-US" sz="16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442</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70.8%</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135</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a:effectLst/>
                          <a:latin typeface="ＭＳ Ｐゴシック" panose="020B0600070205080204" pitchFamily="50" charset="-128"/>
                          <a:ea typeface="ＭＳ Ｐゴシック" panose="020B0600070205080204" pitchFamily="50" charset="-128"/>
                        </a:rPr>
                        <a:t>21.6%</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47</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7.5%</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a:effectLst/>
                          <a:latin typeface="ＭＳ Ｐゴシック" panose="020B0600070205080204" pitchFamily="50" charset="-128"/>
                          <a:ea typeface="ＭＳ Ｐゴシック" panose="020B0600070205080204" pitchFamily="50" charset="-128"/>
                        </a:rPr>
                        <a:t>624</a:t>
                      </a:r>
                    </a:p>
                  </a:txBody>
                  <a:tcPr marL="37904" marR="37904" marT="37904" marB="37904">
                    <a:lnL w="4763" cap="flat" cmpd="sng" algn="ctr">
                      <a:solidFill>
                        <a:srgbClr val="CCCCCC"/>
                      </a:solidFill>
                      <a:prstDash val="solid"/>
                      <a:round/>
                      <a:headEnd type="none" w="med" len="med"/>
                      <a:tailEnd type="none" w="med" len="med"/>
                    </a:lnL>
                    <a:lnR>
                      <a:noFill/>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541340584"/>
                  </a:ext>
                </a:extLst>
              </a:tr>
              <a:tr h="298615">
                <a:tc>
                  <a:txBody>
                    <a:bodyPr/>
                    <a:lstStyle/>
                    <a:p>
                      <a:pPr algn="ctr"/>
                      <a:r>
                        <a:rPr lang="en-US" sz="1600" dirty="0">
                          <a:effectLst/>
                          <a:latin typeface="ＭＳ Ｐゴシック" panose="020B0600070205080204" pitchFamily="50" charset="-128"/>
                          <a:ea typeface="ＭＳ Ｐゴシック" panose="020B0600070205080204" pitchFamily="50" charset="-128"/>
                        </a:rPr>
                        <a:t>Apache </a:t>
                      </a:r>
                      <a:r>
                        <a:rPr lang="en-US" sz="1600" dirty="0" err="1">
                          <a:effectLst/>
                          <a:latin typeface="ＭＳ Ｐゴシック" panose="020B0600070205080204" pitchFamily="50" charset="-128"/>
                          <a:ea typeface="ＭＳ Ｐゴシック" panose="020B0600070205080204" pitchFamily="50" charset="-128"/>
                        </a:rPr>
                        <a:t>kylin</a:t>
                      </a:r>
                      <a:endParaRPr lang="en-US" sz="16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177</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72.2%</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60</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24.5%</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7</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dirty="0">
                          <a:effectLst/>
                          <a:latin typeface="ＭＳ Ｐゴシック" panose="020B0600070205080204" pitchFamily="50" charset="-128"/>
                          <a:ea typeface="ＭＳ Ｐゴシック" panose="020B0600070205080204" pitchFamily="50" charset="-128"/>
                        </a:rPr>
                        <a:t>2.9%</a:t>
                      </a:r>
                    </a:p>
                  </a:txBody>
                  <a:tcPr marL="37904" marR="37904" marT="37904" marB="37904">
                    <a:lnL w="4763" cap="flat" cmpd="sng" algn="ctr">
                      <a:solidFill>
                        <a:srgbClr val="CCCCCC"/>
                      </a:solidFill>
                      <a:prstDash val="solid"/>
                      <a:round/>
                      <a:headEnd type="none" w="med" len="med"/>
                      <a:tailEnd type="none" w="med" len="med"/>
                    </a:lnL>
                    <a:lnR w="4763" cap="flat" cmpd="sng" algn="ctr">
                      <a:solidFill>
                        <a:srgbClr val="CCCCCC"/>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245</a:t>
                      </a:r>
                    </a:p>
                  </a:txBody>
                  <a:tcPr marL="37904" marR="37904" marT="37904" marB="37904">
                    <a:lnL w="4763" cap="flat" cmpd="sng" algn="ctr">
                      <a:solidFill>
                        <a:srgbClr val="CCCCCC"/>
                      </a:solidFill>
                      <a:prstDash val="solid"/>
                      <a:round/>
                      <a:headEnd type="none" w="med" len="med"/>
                      <a:tailEnd type="none" w="med" len="med"/>
                    </a:lnL>
                    <a:lnR>
                      <a:noFill/>
                    </a:lnR>
                    <a:lnT w="4763" cap="flat" cmpd="sng" algn="ctr">
                      <a:solidFill>
                        <a:srgbClr val="CCCCCC"/>
                      </a:solidFill>
                      <a:prstDash val="solid"/>
                      <a:round/>
                      <a:headEnd type="none" w="med" len="med"/>
                      <a:tailEnd type="none" w="med" len="med"/>
                    </a:lnT>
                    <a:lnB w="4763"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170972448"/>
                  </a:ext>
                </a:extLst>
              </a:tr>
              <a:tr h="298615">
                <a:tc>
                  <a:txBody>
                    <a:bodyPr/>
                    <a:lstStyle/>
                    <a:p>
                      <a:pPr algn="ctr"/>
                      <a:r>
                        <a:rPr lang="en-US" sz="1600" b="1" dirty="0">
                          <a:effectLst/>
                          <a:latin typeface="ＭＳ Ｐゴシック" panose="020B0600070205080204" pitchFamily="50" charset="-128"/>
                          <a:ea typeface="ＭＳ Ｐゴシック" panose="020B0600070205080204" pitchFamily="50" charset="-128"/>
                        </a:rPr>
                        <a:t>Total</a:t>
                      </a:r>
                      <a:endParaRPr lang="en-US" sz="1600" dirty="0">
                        <a:effectLst/>
                        <a:latin typeface="ＭＳ Ｐゴシック" panose="020B0600070205080204" pitchFamily="50" charset="-128"/>
                        <a:ea typeface="ＭＳ Ｐゴシック" panose="020B0600070205080204" pitchFamily="50" charset="-128"/>
                      </a:endParaRPr>
                    </a:p>
                  </a:txBody>
                  <a:tcPr marL="37904" marR="37904" marT="37904" marB="37904">
                    <a:lnL w="4763" cap="flat" cmpd="sng" algn="ctr">
                      <a:solidFill>
                        <a:srgbClr val="BBBBBB"/>
                      </a:solidFill>
                      <a:prstDash val="solid"/>
                      <a:round/>
                      <a:headEnd type="none" w="med" len="med"/>
                      <a:tailEnd type="none" w="med" len="med"/>
                    </a:lnL>
                    <a:lnR w="4763" cap="flat" cmpd="sng" algn="ctr">
                      <a:solidFill>
                        <a:srgbClr val="BBBBBB"/>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BBBBBB"/>
                      </a:solidFill>
                      <a:prstDash val="solid"/>
                      <a:round/>
                      <a:headEnd type="none" w="med" len="med"/>
                      <a:tailEnd type="none" w="med" len="med"/>
                    </a:lnB>
                    <a:solidFill>
                      <a:srgbClr val="EAEAEA"/>
                    </a:solidFill>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879</a:t>
                      </a:r>
                    </a:p>
                  </a:txBody>
                  <a:tcPr marL="37904" marR="37904" marT="37904" marB="37904">
                    <a:lnL w="4763" cap="flat" cmpd="sng" algn="ctr">
                      <a:solidFill>
                        <a:srgbClr val="BBBBBB"/>
                      </a:solidFill>
                      <a:prstDash val="solid"/>
                      <a:round/>
                      <a:headEnd type="none" w="med" len="med"/>
                      <a:tailEnd type="none" w="med" len="med"/>
                    </a:lnL>
                    <a:lnR w="4763" cap="flat" cmpd="sng" algn="ctr">
                      <a:solidFill>
                        <a:srgbClr val="BBBBBB"/>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BBBBBB"/>
                      </a:solidFill>
                      <a:prstDash val="solid"/>
                      <a:round/>
                      <a:headEnd type="none" w="med" len="med"/>
                      <a:tailEnd type="none" w="med" len="med"/>
                    </a:lnB>
                    <a:solidFill>
                      <a:srgbClr val="EAEAEA"/>
                    </a:solidFill>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68.9%</a:t>
                      </a:r>
                    </a:p>
                  </a:txBody>
                  <a:tcPr marL="37904" marR="37904" marT="37904" marB="37904">
                    <a:lnL w="4763" cap="flat" cmpd="sng" algn="ctr">
                      <a:solidFill>
                        <a:srgbClr val="BBBBBB"/>
                      </a:solidFill>
                      <a:prstDash val="solid"/>
                      <a:round/>
                      <a:headEnd type="none" w="med" len="med"/>
                      <a:tailEnd type="none" w="med" len="med"/>
                    </a:lnL>
                    <a:lnR w="4763" cap="flat" cmpd="sng" algn="ctr">
                      <a:solidFill>
                        <a:srgbClr val="BBBBBB"/>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BBBBBB"/>
                      </a:solidFill>
                      <a:prstDash val="solid"/>
                      <a:round/>
                      <a:headEnd type="none" w="med" len="med"/>
                      <a:tailEnd type="none" w="med" len="med"/>
                    </a:lnB>
                    <a:solidFill>
                      <a:srgbClr val="EAEAEA"/>
                    </a:solidFill>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334</a:t>
                      </a:r>
                    </a:p>
                  </a:txBody>
                  <a:tcPr marL="37904" marR="37904" marT="37904" marB="37904">
                    <a:lnL w="4763" cap="flat" cmpd="sng" algn="ctr">
                      <a:solidFill>
                        <a:srgbClr val="BBBBBB"/>
                      </a:solidFill>
                      <a:prstDash val="solid"/>
                      <a:round/>
                      <a:headEnd type="none" w="med" len="med"/>
                      <a:tailEnd type="none" w="med" len="med"/>
                    </a:lnL>
                    <a:lnR w="4763" cap="flat" cmpd="sng" algn="ctr">
                      <a:solidFill>
                        <a:srgbClr val="F47A8E"/>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F47A8E"/>
                      </a:solidFill>
                      <a:prstDash val="solid"/>
                      <a:round/>
                      <a:headEnd type="none" w="med" len="med"/>
                      <a:tailEnd type="none" w="med" len="med"/>
                    </a:lnB>
                    <a:solidFill>
                      <a:srgbClr val="FBCFD6"/>
                    </a:solidFill>
                  </a:tcPr>
                </a:tc>
                <a:tc>
                  <a:txBody>
                    <a:bodyPr/>
                    <a:lstStyle/>
                    <a:p>
                      <a:pPr algn="ctr"/>
                      <a:r>
                        <a:rPr lang="en-US" altLang="ja-JP" sz="1800" dirty="0">
                          <a:effectLst/>
                          <a:latin typeface="ＭＳ Ｐゴシック" panose="020B0600070205080204" pitchFamily="50" charset="-128"/>
                          <a:ea typeface="ＭＳ Ｐゴシック" panose="020B0600070205080204" pitchFamily="50" charset="-128"/>
                        </a:rPr>
                        <a:t>26.2%</a:t>
                      </a:r>
                    </a:p>
                  </a:txBody>
                  <a:tcPr marL="37904" marR="37904" marT="37904" marB="37904">
                    <a:lnL w="4763" cap="flat" cmpd="sng" algn="ctr">
                      <a:solidFill>
                        <a:srgbClr val="F47A8E"/>
                      </a:solidFill>
                      <a:prstDash val="solid"/>
                      <a:round/>
                      <a:headEnd type="none" w="med" len="med"/>
                      <a:tailEnd type="none" w="med" len="med"/>
                    </a:lnL>
                    <a:lnR w="4763" cap="flat" cmpd="sng" algn="ctr">
                      <a:solidFill>
                        <a:srgbClr val="F47A8E"/>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F47A8E"/>
                      </a:solidFill>
                      <a:prstDash val="solid"/>
                      <a:round/>
                      <a:headEnd type="none" w="med" len="med"/>
                      <a:tailEnd type="none" w="med" len="med"/>
                    </a:lnB>
                    <a:solidFill>
                      <a:srgbClr val="FBCFD6"/>
                    </a:solidFill>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62</a:t>
                      </a:r>
                    </a:p>
                  </a:txBody>
                  <a:tcPr marL="37904" marR="37904" marT="37904" marB="37904">
                    <a:lnL w="4763" cap="flat" cmpd="sng" algn="ctr">
                      <a:solidFill>
                        <a:srgbClr val="F47A8E"/>
                      </a:solidFill>
                      <a:prstDash val="solid"/>
                      <a:round/>
                      <a:headEnd type="none" w="med" len="med"/>
                      <a:tailEnd type="none" w="med" len="med"/>
                    </a:lnL>
                    <a:lnR w="4763" cap="flat" cmpd="sng" algn="ctr">
                      <a:solidFill>
                        <a:srgbClr val="7CBEEF"/>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7CBEEF"/>
                      </a:solidFill>
                      <a:prstDash val="solid"/>
                      <a:round/>
                      <a:headEnd type="none" w="med" len="med"/>
                      <a:tailEnd type="none" w="med" len="med"/>
                    </a:lnB>
                    <a:solidFill>
                      <a:srgbClr val="CDE6F9"/>
                    </a:solidFill>
                  </a:tcPr>
                </a:tc>
                <a:tc>
                  <a:txBody>
                    <a:bodyPr/>
                    <a:lstStyle/>
                    <a:p>
                      <a:pPr algn="ctr"/>
                      <a:r>
                        <a:rPr lang="en-US" altLang="ja-JP" sz="1800">
                          <a:effectLst/>
                          <a:latin typeface="ＭＳ Ｐゴシック" panose="020B0600070205080204" pitchFamily="50" charset="-128"/>
                          <a:ea typeface="ＭＳ Ｐゴシック" panose="020B0600070205080204" pitchFamily="50" charset="-128"/>
                        </a:rPr>
                        <a:t>4.9%</a:t>
                      </a:r>
                    </a:p>
                  </a:txBody>
                  <a:tcPr marL="37904" marR="37904" marT="37904" marB="37904">
                    <a:lnL w="4763" cap="flat" cmpd="sng" algn="ctr">
                      <a:solidFill>
                        <a:srgbClr val="7CBEEF"/>
                      </a:solidFill>
                      <a:prstDash val="solid"/>
                      <a:round/>
                      <a:headEnd type="none" w="med" len="med"/>
                      <a:tailEnd type="none" w="med" len="med"/>
                    </a:lnL>
                    <a:lnR w="4763" cap="flat" cmpd="sng" algn="ctr">
                      <a:solidFill>
                        <a:srgbClr val="BBBBBB"/>
                      </a:solidFill>
                      <a:prstDash val="solid"/>
                      <a:round/>
                      <a:headEnd type="none" w="med" len="med"/>
                      <a:tailEnd type="none" w="med" len="med"/>
                    </a:lnR>
                    <a:lnT w="4763" cap="flat" cmpd="sng" algn="ctr">
                      <a:solidFill>
                        <a:srgbClr val="CCCCCC"/>
                      </a:solidFill>
                      <a:prstDash val="solid"/>
                      <a:round/>
                      <a:headEnd type="none" w="med" len="med"/>
                      <a:tailEnd type="none" w="med" len="med"/>
                    </a:lnT>
                    <a:lnB w="4763" cap="flat" cmpd="sng" algn="ctr">
                      <a:solidFill>
                        <a:srgbClr val="BBBBBB"/>
                      </a:solidFill>
                      <a:prstDash val="solid"/>
                      <a:round/>
                      <a:headEnd type="none" w="med" len="med"/>
                      <a:tailEnd type="none" w="med" len="med"/>
                    </a:lnB>
                    <a:solidFill>
                      <a:srgbClr val="EAEAEA"/>
                    </a:solidFill>
                  </a:tcPr>
                </a:tc>
                <a:tc>
                  <a:txBody>
                    <a:bodyPr/>
                    <a:lstStyle/>
                    <a:p>
                      <a:pPr algn="ctr"/>
                      <a:r>
                        <a:rPr lang="en-US" altLang="ja-JP" sz="1800" dirty="0">
                          <a:effectLst/>
                          <a:latin typeface="ＭＳ Ｐゴシック" panose="020B0600070205080204" pitchFamily="50" charset="-128"/>
                          <a:ea typeface="ＭＳ Ｐゴシック" panose="020B0600070205080204" pitchFamily="50" charset="-128"/>
                        </a:rPr>
                        <a:t>1275</a:t>
                      </a:r>
                    </a:p>
                  </a:txBody>
                  <a:tcPr marL="37904" marR="37904" marT="37904" marB="37904">
                    <a:lnL w="4763" cap="flat" cmpd="sng" algn="ctr">
                      <a:solidFill>
                        <a:srgbClr val="BBBBBB"/>
                      </a:solidFill>
                      <a:prstDash val="solid"/>
                      <a:round/>
                      <a:headEnd type="none" w="med" len="med"/>
                      <a:tailEnd type="none" w="med" len="med"/>
                    </a:lnL>
                    <a:lnR>
                      <a:noFill/>
                    </a:lnR>
                    <a:lnT w="4763" cap="flat" cmpd="sng" algn="ctr">
                      <a:solidFill>
                        <a:srgbClr val="CCCCCC"/>
                      </a:solidFill>
                      <a:prstDash val="solid"/>
                      <a:round/>
                      <a:headEnd type="none" w="med" len="med"/>
                      <a:tailEnd type="none" w="med" len="med"/>
                    </a:lnT>
                    <a:lnB w="4763" cap="flat" cmpd="sng" algn="ctr">
                      <a:solidFill>
                        <a:srgbClr val="BBBBBB"/>
                      </a:solidFill>
                      <a:prstDash val="solid"/>
                      <a:round/>
                      <a:headEnd type="none" w="med" len="med"/>
                      <a:tailEnd type="none" w="med" len="med"/>
                    </a:lnB>
                    <a:solidFill>
                      <a:srgbClr val="EAEAEA"/>
                    </a:solidFill>
                  </a:tcPr>
                </a:tc>
                <a:extLst>
                  <a:ext uri="{0D108BD9-81ED-4DB2-BD59-A6C34878D82A}">
                    <a16:rowId xmlns:a16="http://schemas.microsoft.com/office/drawing/2014/main" val="3244454460"/>
                  </a:ext>
                </a:extLst>
              </a:tr>
            </a:tbl>
          </a:graphicData>
        </a:graphic>
      </p:graphicFrame>
      <p:sp>
        <p:nvSpPr>
          <p:cNvPr id="5" name="角丸四角形 4"/>
          <p:cNvSpPr/>
          <p:nvPr/>
        </p:nvSpPr>
        <p:spPr>
          <a:xfrm>
            <a:off x="1161454" y="5126818"/>
            <a:ext cx="9869092" cy="1111250"/>
          </a:xfrm>
          <a:prstGeom prst="roundRect">
            <a:avLst/>
          </a:prstGeom>
          <a:ln w="38100">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r>
              <a:rPr kumimoji="1" lang="ja-JP" altLang="en-US" sz="3200" dirty="0" smtClean="0">
                <a:latin typeface="ＭＳ Ｐゴシック" panose="020B0600070205080204" pitchFamily="50" charset="-128"/>
                <a:ea typeface="ＭＳ Ｐゴシック" panose="020B0600070205080204" pitchFamily="50" charset="-128"/>
              </a:rPr>
              <a:t>プロジェクト中の</a:t>
            </a:r>
            <a:r>
              <a:rPr lang="ja-JP" altLang="en-US" sz="3200" dirty="0" smtClean="0">
                <a:latin typeface="ＭＳ Ｐゴシック" panose="020B0600070205080204" pitchFamily="50" charset="-128"/>
                <a:ea typeface="ＭＳ Ｐゴシック" panose="020B0600070205080204" pitchFamily="50" charset="-128"/>
              </a:rPr>
              <a:t>テスト対象となる</a:t>
            </a:r>
            <a:r>
              <a:rPr kumimoji="1" lang="ja-JP" altLang="en-US" sz="3200" dirty="0" smtClean="0">
                <a:latin typeface="ＭＳ Ｐゴシック" panose="020B0600070205080204" pitchFamily="50" charset="-128"/>
                <a:ea typeface="ＭＳ Ｐゴシック" panose="020B0600070205080204" pitchFamily="50" charset="-128"/>
              </a:rPr>
              <a:t>類似コードペアの内，</a:t>
            </a:r>
            <a:r>
              <a:rPr lang="ja-JP" altLang="en-US" sz="3200" dirty="0" smtClean="0">
                <a:latin typeface="ＭＳ Ｐゴシック" panose="020B0600070205080204" pitchFamily="50" charset="-128"/>
                <a:ea typeface="ＭＳ Ｐゴシック" panose="020B0600070205080204" pitchFamily="50" charset="-128"/>
              </a:rPr>
              <a:t>約</a:t>
            </a:r>
            <a:r>
              <a:rPr lang="en-US" altLang="ja-JP" sz="3200" dirty="0" smtClean="0">
                <a:latin typeface="ＭＳ Ｐゴシック" panose="020B0600070205080204" pitchFamily="50" charset="-128"/>
                <a:ea typeface="ＭＳ Ｐゴシック" panose="020B0600070205080204" pitchFamily="50" charset="-128"/>
              </a:rPr>
              <a:t>26%</a:t>
            </a:r>
            <a:r>
              <a:rPr lang="ja-JP" altLang="en-US" sz="3200" dirty="0" smtClean="0">
                <a:latin typeface="ＭＳ Ｐゴシック" panose="020B0600070205080204" pitchFamily="50" charset="-128"/>
                <a:ea typeface="ＭＳ Ｐゴシック" panose="020B0600070205080204" pitchFamily="50" charset="-128"/>
              </a:rPr>
              <a:t>の</a:t>
            </a:r>
            <a:r>
              <a:rPr lang="ja-JP" altLang="en-US" sz="3200" dirty="0">
                <a:latin typeface="ＭＳ Ｐゴシック" panose="020B0600070205080204" pitchFamily="50" charset="-128"/>
                <a:ea typeface="ＭＳ Ｐゴシック" panose="020B0600070205080204" pitchFamily="50" charset="-128"/>
              </a:rPr>
              <a:t>類似コード</a:t>
            </a:r>
            <a:r>
              <a:rPr lang="ja-JP" altLang="en-US" sz="3200" dirty="0" smtClean="0">
                <a:latin typeface="ＭＳ Ｐゴシック" panose="020B0600070205080204" pitchFamily="50" charset="-128"/>
                <a:ea typeface="ＭＳ Ｐゴシック" panose="020B0600070205080204" pitchFamily="50" charset="-128"/>
              </a:rPr>
              <a:t>ペアが再利用候補になる</a:t>
            </a:r>
            <a:endParaRPr kumimoji="1" lang="ja-JP" altLang="en-US" sz="3200" dirty="0">
              <a:latin typeface="ＭＳ Ｐゴシック" panose="020B0600070205080204" pitchFamily="50" charset="-128"/>
              <a:ea typeface="ＭＳ Ｐゴシック" panose="020B0600070205080204" pitchFamily="50" charset="-128"/>
            </a:endParaRPr>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16</a:t>
            </a:fld>
            <a:endParaRPr kumimoji="1" lang="ja-JP" altLang="en-US" dirty="0"/>
          </a:p>
        </p:txBody>
      </p:sp>
    </p:spTree>
    <p:extLst>
      <p:ext uri="{BB962C8B-B14F-4D97-AF65-F5344CB8AC3E}">
        <p14:creationId xmlns:p14="http://schemas.microsoft.com/office/powerpoint/2010/main" val="179097150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93056"/>
            <a:ext cx="10102850" cy="1325563"/>
          </a:xfrm>
        </p:spPr>
        <p:txBody>
          <a:bodyPr>
            <a:normAutofit/>
          </a:bodyPr>
          <a:lstStyle/>
          <a:p>
            <a:r>
              <a:rPr lang="ja-JP" altLang="en-US" sz="3600" dirty="0"/>
              <a:t>調査</a:t>
            </a:r>
            <a:r>
              <a:rPr lang="en-US" altLang="ja-JP" sz="3600" dirty="0" smtClean="0"/>
              <a:t>2</a:t>
            </a:r>
            <a:r>
              <a:rPr lang="ja-JP" altLang="en-US" sz="3600" dirty="0" smtClean="0"/>
              <a:t>：</a:t>
            </a:r>
            <a:r>
              <a:rPr lang="ja-JP" altLang="en-US" sz="3600" dirty="0"/>
              <a:t>類似コード</a:t>
            </a:r>
            <a:r>
              <a:rPr lang="ja-JP" altLang="en-US" sz="3600" dirty="0" smtClean="0"/>
              <a:t>ペア</a:t>
            </a:r>
            <a:r>
              <a:rPr lang="ja-JP" altLang="en-US" sz="3600" dirty="0"/>
              <a:t>の類似度は，対応する</a:t>
            </a:r>
            <a:r>
              <a:rPr lang="ja-JP" altLang="en-US" sz="3600" dirty="0" smtClean="0"/>
              <a:t>テストメソッドの</a:t>
            </a:r>
            <a:r>
              <a:rPr lang="ja-JP" altLang="en-US" sz="3600" dirty="0"/>
              <a:t>類似度</a:t>
            </a:r>
            <a:r>
              <a:rPr lang="ja-JP" altLang="en-US" sz="3600" dirty="0" smtClean="0"/>
              <a:t>にどのような関係があるか？ </a:t>
            </a:r>
            <a:endParaRPr kumimoji="1" lang="ja-JP" altLang="en-US" sz="3600" dirty="0"/>
          </a:p>
        </p:txBody>
      </p:sp>
      <p:sp>
        <p:nvSpPr>
          <p:cNvPr id="3" name="コンテンツ プレースホルダー 2"/>
          <p:cNvSpPr>
            <a:spLocks noGrp="1"/>
          </p:cNvSpPr>
          <p:nvPr>
            <p:ph idx="1"/>
          </p:nvPr>
        </p:nvSpPr>
        <p:spPr>
          <a:xfrm>
            <a:off x="838200" y="1618619"/>
            <a:ext cx="10515600" cy="930275"/>
          </a:xfrm>
        </p:spPr>
        <p:txBody>
          <a:bodyPr/>
          <a:lstStyle/>
          <a:p>
            <a:r>
              <a:rPr lang="ja-JP" altLang="en-US" dirty="0" smtClean="0"/>
              <a:t>両方</a:t>
            </a:r>
            <a:r>
              <a:rPr lang="ja-JP" altLang="en-US" dirty="0"/>
              <a:t>のコード片にテストメソッドが存在</a:t>
            </a:r>
            <a:r>
              <a:rPr lang="ja-JP" altLang="en-US" dirty="0" smtClean="0"/>
              <a:t>する</a:t>
            </a:r>
            <a:r>
              <a:rPr lang="ja-JP" altLang="en-US" dirty="0"/>
              <a:t>類似</a:t>
            </a:r>
            <a:r>
              <a:rPr lang="ja-JP" altLang="en-US" dirty="0" smtClean="0"/>
              <a:t>コードのペア</a:t>
            </a:r>
            <a:r>
              <a:rPr lang="en-US" altLang="ja-JP" dirty="0" smtClean="0"/>
              <a:t>62</a:t>
            </a:r>
            <a:r>
              <a:rPr lang="ja-JP" altLang="en-US" dirty="0" smtClean="0"/>
              <a:t>個に対応する</a:t>
            </a:r>
            <a:r>
              <a:rPr lang="en-US" altLang="ja-JP" dirty="0" smtClean="0"/>
              <a:t>157</a:t>
            </a:r>
            <a:r>
              <a:rPr lang="ja-JP" altLang="en-US" dirty="0" smtClean="0"/>
              <a:t>個のテストメソッドをタイプ</a:t>
            </a:r>
            <a:r>
              <a:rPr lang="ja-JP" altLang="en-US" dirty="0"/>
              <a:t>別</a:t>
            </a:r>
            <a:r>
              <a:rPr lang="ja-JP" altLang="en-US" dirty="0" smtClean="0"/>
              <a:t>に分類</a:t>
            </a:r>
            <a:r>
              <a:rPr lang="en-US" altLang="ja-JP" dirty="0" smtClean="0"/>
              <a:t>[5]</a:t>
            </a:r>
            <a:endParaRPr lang="ja-JP" altLang="en-US" dirty="0"/>
          </a:p>
          <a:p>
            <a:endParaRPr kumimoji="1" lang="ja-JP" altLang="en-US" dirty="0"/>
          </a:p>
        </p:txBody>
      </p:sp>
      <p:graphicFrame>
        <p:nvGraphicFramePr>
          <p:cNvPr id="7" name="表 6"/>
          <p:cNvGraphicFramePr>
            <a:graphicFrameLocks noGrp="1"/>
          </p:cNvGraphicFramePr>
          <p:nvPr>
            <p:extLst/>
          </p:nvPr>
        </p:nvGraphicFramePr>
        <p:xfrm>
          <a:off x="1781463" y="2949164"/>
          <a:ext cx="8629073" cy="2582955"/>
        </p:xfrm>
        <a:graphic>
          <a:graphicData uri="http://schemas.openxmlformats.org/drawingml/2006/table">
            <a:tbl>
              <a:tblPr firstRow="1" bandRow="1">
                <a:tableStyleId>{5940675A-B579-460E-94D1-54222C63F5DA}</a:tableStyleId>
              </a:tblPr>
              <a:tblGrid>
                <a:gridCol w="1306619">
                  <a:extLst>
                    <a:ext uri="{9D8B030D-6E8A-4147-A177-3AD203B41FA5}">
                      <a16:colId xmlns:a16="http://schemas.microsoft.com/office/drawing/2014/main" val="218709375"/>
                    </a:ext>
                  </a:extLst>
                </a:gridCol>
                <a:gridCol w="7322454">
                  <a:extLst>
                    <a:ext uri="{9D8B030D-6E8A-4147-A177-3AD203B41FA5}">
                      <a16:colId xmlns:a16="http://schemas.microsoft.com/office/drawing/2014/main" val="450421193"/>
                    </a:ext>
                  </a:extLst>
                </a:gridCol>
              </a:tblGrid>
              <a:tr h="516591">
                <a:tc>
                  <a:txBody>
                    <a:bodyPr/>
                    <a:lstStyle/>
                    <a:p>
                      <a:pPr algn="ctr"/>
                      <a:r>
                        <a:rPr kumimoji="1" lang="ja-JP" altLang="en-US" sz="2400" dirty="0" smtClean="0">
                          <a:latin typeface="ＭＳ Ｐゴシック" panose="020B0600070205080204" pitchFamily="50" charset="-128"/>
                          <a:ea typeface="ＭＳ Ｐゴシック" panose="020B0600070205080204" pitchFamily="50" charset="-128"/>
                        </a:rPr>
                        <a:t>種類</a:t>
                      </a:r>
                      <a:endParaRPr kumimoji="1" lang="ja-JP" altLang="en-US" sz="2400" dirty="0">
                        <a:latin typeface="ＭＳ Ｐゴシック" panose="020B0600070205080204" pitchFamily="50" charset="-128"/>
                        <a:ea typeface="ＭＳ Ｐゴシック" panose="020B0600070205080204" pitchFamily="50" charset="-128"/>
                      </a:endParaRPr>
                    </a:p>
                  </a:txBody>
                  <a:tcPr>
                    <a:solidFill>
                      <a:schemeClr val="bg2">
                        <a:lumMod val="90000"/>
                      </a:schemeClr>
                    </a:solidFill>
                  </a:tcPr>
                </a:tc>
                <a:tc>
                  <a:txBody>
                    <a:bodyPr/>
                    <a:lstStyle/>
                    <a:p>
                      <a:pPr algn="ctr"/>
                      <a:r>
                        <a:rPr kumimoji="1" lang="ja-JP" altLang="en-US" sz="2400" dirty="0" smtClean="0">
                          <a:latin typeface="ＭＳ Ｐゴシック" panose="020B0600070205080204" pitchFamily="50" charset="-128"/>
                          <a:ea typeface="ＭＳ Ｐゴシック" panose="020B0600070205080204" pitchFamily="50" charset="-128"/>
                        </a:rPr>
                        <a:t>意味</a:t>
                      </a:r>
                      <a:endParaRPr kumimoji="1" lang="ja-JP" altLang="en-US" sz="2400" dirty="0">
                        <a:latin typeface="ＭＳ Ｐゴシック" panose="020B0600070205080204" pitchFamily="50" charset="-128"/>
                        <a:ea typeface="ＭＳ Ｐゴシック" panose="020B0600070205080204" pitchFamily="50" charset="-128"/>
                      </a:endParaRPr>
                    </a:p>
                  </a:txBody>
                  <a:tcPr>
                    <a:solidFill>
                      <a:schemeClr val="bg2">
                        <a:lumMod val="90000"/>
                      </a:schemeClr>
                    </a:solidFill>
                  </a:tcPr>
                </a:tc>
                <a:extLst>
                  <a:ext uri="{0D108BD9-81ED-4DB2-BD59-A6C34878D82A}">
                    <a16:rowId xmlns:a16="http://schemas.microsoft.com/office/drawing/2014/main" val="1419546835"/>
                  </a:ext>
                </a:extLst>
              </a:tr>
              <a:tr h="516591">
                <a:tc>
                  <a:txBody>
                    <a:bodyPr/>
                    <a:lstStyle/>
                    <a:p>
                      <a:pPr algn="ctr"/>
                      <a:r>
                        <a:rPr kumimoji="1" lang="en-US" altLang="ja-JP" sz="2000" dirty="0" smtClean="0">
                          <a:latin typeface="ＭＳ Ｐゴシック" panose="020B0600070205080204" pitchFamily="50" charset="-128"/>
                          <a:ea typeface="ＭＳ Ｐゴシック" panose="020B0600070205080204" pitchFamily="50" charset="-128"/>
                        </a:rPr>
                        <a:t>type1</a:t>
                      </a:r>
                      <a:endParaRPr kumimoji="1" lang="ja-JP" altLang="en-US" sz="2000" dirty="0">
                        <a:latin typeface="ＭＳ Ｐゴシック" panose="020B0600070205080204" pitchFamily="50" charset="-128"/>
                        <a:ea typeface="ＭＳ Ｐゴシック" panose="020B060007020508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000" dirty="0" smtClean="0">
                          <a:latin typeface="ＭＳ Ｐゴシック" panose="020B0600070205080204" pitchFamily="50" charset="-128"/>
                          <a:ea typeface="ＭＳ Ｐゴシック" panose="020B0600070205080204" pitchFamily="50" charset="-128"/>
                        </a:rPr>
                        <a:t>レイアウト・空白・コメントの違いを除き完全に一致している</a:t>
                      </a:r>
                    </a:p>
                  </a:txBody>
                  <a:tcPr/>
                </a:tc>
                <a:extLst>
                  <a:ext uri="{0D108BD9-81ED-4DB2-BD59-A6C34878D82A}">
                    <a16:rowId xmlns:a16="http://schemas.microsoft.com/office/drawing/2014/main" val="89321947"/>
                  </a:ext>
                </a:extLst>
              </a:tr>
              <a:tr h="516591">
                <a:tc>
                  <a:txBody>
                    <a:bodyPr/>
                    <a:lstStyle/>
                    <a:p>
                      <a:pPr algn="ctr"/>
                      <a:r>
                        <a:rPr kumimoji="1" lang="en-US" altLang="ja-JP" sz="2000" dirty="0" smtClean="0">
                          <a:latin typeface="ＭＳ Ｐゴシック" panose="020B0600070205080204" pitchFamily="50" charset="-128"/>
                          <a:ea typeface="ＭＳ Ｐゴシック" panose="020B0600070205080204" pitchFamily="50" charset="-128"/>
                        </a:rPr>
                        <a:t>type2</a:t>
                      </a:r>
                      <a:endParaRPr kumimoji="1" lang="ja-JP" altLang="en-US" sz="2000" dirty="0">
                        <a:latin typeface="ＭＳ Ｐゴシック" panose="020B0600070205080204" pitchFamily="50" charset="-128"/>
                        <a:ea typeface="ＭＳ Ｐゴシック" panose="020B060007020508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000" dirty="0" smtClean="0">
                          <a:latin typeface="ＭＳ Ｐゴシック" panose="020B0600070205080204" pitchFamily="50" charset="-128"/>
                          <a:ea typeface="ＭＳ Ｐゴシック" panose="020B0600070205080204" pitchFamily="50" charset="-128"/>
                        </a:rPr>
                        <a:t>タイプ</a:t>
                      </a:r>
                      <a:r>
                        <a:rPr kumimoji="1" lang="en-US" altLang="ja-JP" sz="2000" dirty="0" smtClean="0">
                          <a:latin typeface="ＭＳ Ｐゴシック" panose="020B0600070205080204" pitchFamily="50" charset="-128"/>
                          <a:ea typeface="ＭＳ Ｐゴシック" panose="020B0600070205080204" pitchFamily="50" charset="-128"/>
                        </a:rPr>
                        <a:t>1</a:t>
                      </a:r>
                      <a:r>
                        <a:rPr kumimoji="1" lang="ja-JP" altLang="en-US" sz="2000" dirty="0" smtClean="0">
                          <a:latin typeface="ＭＳ Ｐゴシック" panose="020B0600070205080204" pitchFamily="50" charset="-128"/>
                          <a:ea typeface="ＭＳ Ｐゴシック" panose="020B0600070205080204" pitchFamily="50" charset="-128"/>
                        </a:rPr>
                        <a:t>に加え変数名・型の違いを除き構文的に一致している</a:t>
                      </a:r>
                    </a:p>
                  </a:txBody>
                  <a:tcPr/>
                </a:tc>
                <a:extLst>
                  <a:ext uri="{0D108BD9-81ED-4DB2-BD59-A6C34878D82A}">
                    <a16:rowId xmlns:a16="http://schemas.microsoft.com/office/drawing/2014/main" val="3279229104"/>
                  </a:ext>
                </a:extLst>
              </a:tr>
              <a:tr h="516591">
                <a:tc>
                  <a:txBody>
                    <a:bodyPr/>
                    <a:lstStyle/>
                    <a:p>
                      <a:pPr algn="ctr"/>
                      <a:r>
                        <a:rPr kumimoji="1" lang="en-US" altLang="ja-JP" sz="2000" dirty="0" smtClean="0">
                          <a:latin typeface="ＭＳ Ｐゴシック" panose="020B0600070205080204" pitchFamily="50" charset="-128"/>
                          <a:ea typeface="ＭＳ Ｐゴシック" panose="020B0600070205080204" pitchFamily="50" charset="-128"/>
                        </a:rPr>
                        <a:t>type3</a:t>
                      </a:r>
                      <a:endParaRPr kumimoji="1" lang="ja-JP" altLang="en-US" sz="2000" dirty="0">
                        <a:latin typeface="ＭＳ Ｐゴシック" panose="020B0600070205080204" pitchFamily="50" charset="-128"/>
                        <a:ea typeface="ＭＳ Ｐゴシック" panose="020B060007020508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000" dirty="0" smtClean="0">
                          <a:latin typeface="ＭＳ Ｐゴシック" panose="020B0600070205080204" pitchFamily="50" charset="-128"/>
                          <a:ea typeface="ＭＳ Ｐゴシック" panose="020B0600070205080204" pitchFamily="50" charset="-128"/>
                        </a:rPr>
                        <a:t>タイプ</a:t>
                      </a:r>
                      <a:r>
                        <a:rPr kumimoji="1" lang="en-US" altLang="ja-JP" sz="2000" dirty="0" smtClean="0">
                          <a:latin typeface="ＭＳ Ｐゴシック" panose="020B0600070205080204" pitchFamily="50" charset="-128"/>
                          <a:ea typeface="ＭＳ Ｐゴシック" panose="020B0600070205080204" pitchFamily="50" charset="-128"/>
                        </a:rPr>
                        <a:t>2</a:t>
                      </a:r>
                      <a:r>
                        <a:rPr kumimoji="1" lang="ja-JP" altLang="en-US" sz="2000" dirty="0" smtClean="0">
                          <a:latin typeface="ＭＳ Ｐゴシック" panose="020B0600070205080204" pitchFamily="50" charset="-128"/>
                          <a:ea typeface="ＭＳ Ｐゴシック" panose="020B0600070205080204" pitchFamily="50" charset="-128"/>
                        </a:rPr>
                        <a:t>に加え文が挿入・削除・変更されている</a:t>
                      </a:r>
                    </a:p>
                  </a:txBody>
                  <a:tcPr/>
                </a:tc>
                <a:extLst>
                  <a:ext uri="{0D108BD9-81ED-4DB2-BD59-A6C34878D82A}">
                    <a16:rowId xmlns:a16="http://schemas.microsoft.com/office/drawing/2014/main" val="3816580053"/>
                  </a:ext>
                </a:extLst>
              </a:tr>
              <a:tr h="516591">
                <a:tc>
                  <a:txBody>
                    <a:bodyPr/>
                    <a:lstStyle/>
                    <a:p>
                      <a:pPr algn="ctr"/>
                      <a:r>
                        <a:rPr kumimoji="1" lang="en-US" altLang="ja-JP" sz="2000" dirty="0" smtClean="0">
                          <a:latin typeface="ＭＳ Ｐゴシック" panose="020B0600070205080204" pitchFamily="50" charset="-128"/>
                          <a:ea typeface="ＭＳ Ｐゴシック" panose="020B0600070205080204" pitchFamily="50" charset="-128"/>
                        </a:rPr>
                        <a:t>type4</a:t>
                      </a:r>
                      <a:endParaRPr kumimoji="1" lang="ja-JP" altLang="en-US" sz="2000" dirty="0">
                        <a:latin typeface="ＭＳ Ｐゴシック" panose="020B0600070205080204" pitchFamily="50" charset="-128"/>
                        <a:ea typeface="ＭＳ Ｐゴシック" panose="020B060007020508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000" dirty="0" smtClean="0">
                          <a:latin typeface="ＭＳ Ｐゴシック" panose="020B0600070205080204" pitchFamily="50" charset="-128"/>
                          <a:ea typeface="ＭＳ Ｐゴシック" panose="020B0600070205080204" pitchFamily="50" charset="-128"/>
                        </a:rPr>
                        <a:t>構文上異なる実装だが，類似処理を実行している</a:t>
                      </a:r>
                    </a:p>
                  </a:txBody>
                  <a:tcPr/>
                </a:tc>
                <a:extLst>
                  <a:ext uri="{0D108BD9-81ED-4DB2-BD59-A6C34878D82A}">
                    <a16:rowId xmlns:a16="http://schemas.microsoft.com/office/drawing/2014/main" val="1235947092"/>
                  </a:ext>
                </a:extLst>
              </a:tr>
            </a:tbl>
          </a:graphicData>
        </a:graphic>
      </p:graphicFrame>
      <p:sp>
        <p:nvSpPr>
          <p:cNvPr id="10" name="Rectangle 4"/>
          <p:cNvSpPr>
            <a:spLocks noChangeArrowheads="1"/>
          </p:cNvSpPr>
          <p:nvPr/>
        </p:nvSpPr>
        <p:spPr bwMode="auto">
          <a:xfrm>
            <a:off x="640736" y="5967078"/>
            <a:ext cx="10910526"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[5]C</a:t>
            </a:r>
            <a:r>
              <a:rPr lang="en-US" altLang="ja-JP" sz="1400" dirty="0">
                <a:solidFill>
                  <a:schemeClr val="tx2"/>
                </a:solidFill>
              </a:rPr>
              <a:t>. K. Roy, J. R. </a:t>
            </a:r>
            <a:r>
              <a:rPr lang="en-US" altLang="ja-JP" sz="1400" dirty="0" err="1">
                <a:solidFill>
                  <a:schemeClr val="tx2"/>
                </a:solidFill>
              </a:rPr>
              <a:t>Cordy</a:t>
            </a:r>
            <a:r>
              <a:rPr lang="en-US" altLang="ja-JP" sz="1400" dirty="0">
                <a:solidFill>
                  <a:schemeClr val="tx2"/>
                </a:solidFill>
              </a:rPr>
              <a:t>, R. </a:t>
            </a:r>
            <a:r>
              <a:rPr lang="en-US" altLang="ja-JP" sz="1400" dirty="0" err="1">
                <a:solidFill>
                  <a:schemeClr val="tx2"/>
                </a:solidFill>
              </a:rPr>
              <a:t>Koschke</a:t>
            </a:r>
            <a:r>
              <a:rPr lang="en-US" altLang="ja-JP" sz="1400" dirty="0">
                <a:solidFill>
                  <a:schemeClr val="tx2"/>
                </a:solidFill>
              </a:rPr>
              <a:t>. Comparison and evaluation of code clone detection techniques and tools: a qualitative approach. Science of Computer Programming, Vol. 74, No. 7, pp. 470–495, 2009.</a:t>
            </a:r>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17</a:t>
            </a:fld>
            <a:endParaRPr kumimoji="1" lang="ja-JP" altLang="en-US"/>
          </a:p>
        </p:txBody>
      </p:sp>
    </p:spTree>
    <p:extLst>
      <p:ext uri="{BB962C8B-B14F-4D97-AF65-F5344CB8AC3E}">
        <p14:creationId xmlns:p14="http://schemas.microsoft.com/office/powerpoint/2010/main" val="14430823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93056"/>
            <a:ext cx="10102850" cy="1325563"/>
          </a:xfrm>
        </p:spPr>
        <p:txBody>
          <a:bodyPr>
            <a:normAutofit/>
          </a:bodyPr>
          <a:lstStyle/>
          <a:p>
            <a:r>
              <a:rPr lang="ja-JP" altLang="en-US" sz="3600" dirty="0"/>
              <a:t>調査</a:t>
            </a:r>
            <a:r>
              <a:rPr lang="en-US" altLang="ja-JP" sz="3600" dirty="0" smtClean="0"/>
              <a:t>2</a:t>
            </a:r>
            <a:r>
              <a:rPr lang="ja-JP" altLang="en-US" sz="3600" dirty="0"/>
              <a:t>：類似コードペアの類似度は，対応するテストメソッドの類似度にどのような関係があるか？ </a:t>
            </a:r>
            <a:endParaRPr kumimoji="1" lang="ja-JP" altLang="en-US" sz="3600" dirty="0"/>
          </a:p>
        </p:txBody>
      </p:sp>
      <p:sp>
        <p:nvSpPr>
          <p:cNvPr id="3" name="コンテンツ プレースホルダー 2"/>
          <p:cNvSpPr>
            <a:spLocks noGrp="1"/>
          </p:cNvSpPr>
          <p:nvPr>
            <p:ph idx="1"/>
          </p:nvPr>
        </p:nvSpPr>
        <p:spPr>
          <a:xfrm>
            <a:off x="838200" y="1825625"/>
            <a:ext cx="10515600" cy="930275"/>
          </a:xfrm>
        </p:spPr>
        <p:txBody>
          <a:bodyPr/>
          <a:lstStyle/>
          <a:p>
            <a:r>
              <a:rPr lang="ja-JP" altLang="en-US" dirty="0" smtClean="0"/>
              <a:t>両方</a:t>
            </a:r>
            <a:r>
              <a:rPr lang="ja-JP" altLang="en-US" dirty="0"/>
              <a:t>のコード片にテストメソッドが存在</a:t>
            </a:r>
            <a:r>
              <a:rPr lang="ja-JP" altLang="en-US" dirty="0" smtClean="0"/>
              <a:t>する</a:t>
            </a:r>
            <a:r>
              <a:rPr lang="ja-JP" altLang="en-US" dirty="0"/>
              <a:t>類似コード</a:t>
            </a:r>
            <a:r>
              <a:rPr lang="ja-JP" altLang="en-US" dirty="0" smtClean="0"/>
              <a:t>ペア</a:t>
            </a:r>
            <a:r>
              <a:rPr lang="en-US" altLang="ja-JP" dirty="0" smtClean="0"/>
              <a:t>62</a:t>
            </a:r>
            <a:r>
              <a:rPr lang="ja-JP" altLang="en-US" dirty="0" smtClean="0"/>
              <a:t>個に対応する</a:t>
            </a:r>
            <a:r>
              <a:rPr lang="en-US" altLang="ja-JP" dirty="0" smtClean="0"/>
              <a:t>157</a:t>
            </a:r>
            <a:r>
              <a:rPr lang="ja-JP" altLang="en-US" dirty="0" smtClean="0"/>
              <a:t>個のテストメソッドをタイプ</a:t>
            </a:r>
            <a:r>
              <a:rPr lang="ja-JP" altLang="en-US" dirty="0"/>
              <a:t>別</a:t>
            </a:r>
            <a:r>
              <a:rPr lang="ja-JP" altLang="en-US" dirty="0" smtClean="0"/>
              <a:t>に分類</a:t>
            </a:r>
            <a:endParaRPr lang="ja-JP" altLang="en-US" dirty="0"/>
          </a:p>
          <a:p>
            <a:endParaRPr kumimoji="1" lang="ja-JP" altLang="en-US" dirty="0"/>
          </a:p>
        </p:txBody>
      </p:sp>
      <p:graphicFrame>
        <p:nvGraphicFramePr>
          <p:cNvPr id="6" name="表 5"/>
          <p:cNvGraphicFramePr>
            <a:graphicFrameLocks noGrp="1"/>
          </p:cNvGraphicFramePr>
          <p:nvPr>
            <p:extLst/>
          </p:nvPr>
        </p:nvGraphicFramePr>
        <p:xfrm>
          <a:off x="838200" y="3304116"/>
          <a:ext cx="10490196" cy="1036320"/>
        </p:xfrm>
        <a:graphic>
          <a:graphicData uri="http://schemas.openxmlformats.org/drawingml/2006/table">
            <a:tbl>
              <a:tblPr firstRow="1" bandRow="1">
                <a:tableStyleId>{5940675A-B579-460E-94D1-54222C63F5DA}</a:tableStyleId>
              </a:tblPr>
              <a:tblGrid>
                <a:gridCol w="1748366">
                  <a:extLst>
                    <a:ext uri="{9D8B030D-6E8A-4147-A177-3AD203B41FA5}">
                      <a16:colId xmlns:a16="http://schemas.microsoft.com/office/drawing/2014/main" val="2756840761"/>
                    </a:ext>
                  </a:extLst>
                </a:gridCol>
                <a:gridCol w="1748366">
                  <a:extLst>
                    <a:ext uri="{9D8B030D-6E8A-4147-A177-3AD203B41FA5}">
                      <a16:colId xmlns:a16="http://schemas.microsoft.com/office/drawing/2014/main" val="1555833474"/>
                    </a:ext>
                  </a:extLst>
                </a:gridCol>
                <a:gridCol w="2021418">
                  <a:extLst>
                    <a:ext uri="{9D8B030D-6E8A-4147-A177-3AD203B41FA5}">
                      <a16:colId xmlns:a16="http://schemas.microsoft.com/office/drawing/2014/main" val="1686501065"/>
                    </a:ext>
                  </a:extLst>
                </a:gridCol>
                <a:gridCol w="1475314">
                  <a:extLst>
                    <a:ext uri="{9D8B030D-6E8A-4147-A177-3AD203B41FA5}">
                      <a16:colId xmlns:a16="http://schemas.microsoft.com/office/drawing/2014/main" val="3175656661"/>
                    </a:ext>
                  </a:extLst>
                </a:gridCol>
                <a:gridCol w="1748366">
                  <a:extLst>
                    <a:ext uri="{9D8B030D-6E8A-4147-A177-3AD203B41FA5}">
                      <a16:colId xmlns:a16="http://schemas.microsoft.com/office/drawing/2014/main" val="4212213759"/>
                    </a:ext>
                  </a:extLst>
                </a:gridCol>
                <a:gridCol w="1748366">
                  <a:extLst>
                    <a:ext uri="{9D8B030D-6E8A-4147-A177-3AD203B41FA5}">
                      <a16:colId xmlns:a16="http://schemas.microsoft.com/office/drawing/2014/main" val="2567667992"/>
                    </a:ext>
                  </a:extLst>
                </a:gridCol>
              </a:tblGrid>
              <a:tr h="370840">
                <a:tc>
                  <a:txBody>
                    <a:bodyPr/>
                    <a:lstStyle/>
                    <a:p>
                      <a:pPr algn="ctr"/>
                      <a:r>
                        <a:rPr lang="en-US" sz="2800" dirty="0">
                          <a:latin typeface="ＭＳ Ｐゴシック" panose="020B0600070205080204" pitchFamily="50" charset="-128"/>
                          <a:ea typeface="ＭＳ Ｐゴシック" panose="020B0600070205080204" pitchFamily="50" charset="-128"/>
                        </a:rPr>
                        <a:t>type2</a:t>
                      </a:r>
                    </a:p>
                  </a:txBody>
                  <a:tcPr anchor="ctr">
                    <a:solidFill>
                      <a:schemeClr val="bg2">
                        <a:lumMod val="90000"/>
                      </a:schemeClr>
                    </a:solidFill>
                  </a:tcPr>
                </a:tc>
                <a:tc>
                  <a:txBody>
                    <a:bodyPr/>
                    <a:lstStyle/>
                    <a:p>
                      <a:pPr algn="ctr"/>
                      <a:r>
                        <a:rPr lang="en-US" sz="2800" dirty="0">
                          <a:latin typeface="ＭＳ Ｐゴシック" panose="020B0600070205080204" pitchFamily="50" charset="-128"/>
                          <a:ea typeface="ＭＳ Ｐゴシック" panose="020B0600070205080204" pitchFamily="50" charset="-128"/>
                        </a:rPr>
                        <a:t>type3</a:t>
                      </a:r>
                    </a:p>
                  </a:txBody>
                  <a:tcPr anchor="ctr">
                    <a:solidFill>
                      <a:schemeClr val="bg2">
                        <a:lumMod val="90000"/>
                      </a:schemeClr>
                    </a:solidFill>
                  </a:tcPr>
                </a:tc>
                <a:tc>
                  <a:txBody>
                    <a:bodyPr/>
                    <a:lstStyle/>
                    <a:p>
                      <a:pPr algn="ctr"/>
                      <a:r>
                        <a:rPr lang="en-US" sz="2800" dirty="0">
                          <a:latin typeface="ＭＳ Ｐゴシック" panose="020B0600070205080204" pitchFamily="50" charset="-128"/>
                          <a:ea typeface="ＭＳ Ｐゴシック" panose="020B0600070205080204" pitchFamily="50" charset="-128"/>
                        </a:rPr>
                        <a:t>Not similar</a:t>
                      </a:r>
                    </a:p>
                  </a:txBody>
                  <a:tcPr anchor="ctr">
                    <a:solidFill>
                      <a:schemeClr val="bg2">
                        <a:lumMod val="90000"/>
                      </a:schemeClr>
                    </a:solidFill>
                  </a:tcPr>
                </a:tc>
                <a:tc>
                  <a:txBody>
                    <a:bodyPr/>
                    <a:lstStyle/>
                    <a:p>
                      <a:pPr algn="ctr"/>
                      <a:r>
                        <a:rPr lang="en-US" sz="2800" dirty="0">
                          <a:latin typeface="ＭＳ Ｐゴシック" panose="020B0600070205080204" pitchFamily="50" charset="-128"/>
                          <a:ea typeface="ＭＳ Ｐゴシック" panose="020B0600070205080204" pitchFamily="50" charset="-128"/>
                        </a:rPr>
                        <a:t>2to1</a:t>
                      </a:r>
                    </a:p>
                  </a:txBody>
                  <a:tcPr anchor="ctr">
                    <a:solidFill>
                      <a:schemeClr val="bg2">
                        <a:lumMod val="90000"/>
                      </a:schemeClr>
                    </a:solidFill>
                  </a:tcPr>
                </a:tc>
                <a:tc>
                  <a:txBody>
                    <a:bodyPr/>
                    <a:lstStyle/>
                    <a:p>
                      <a:pPr algn="ctr"/>
                      <a:r>
                        <a:rPr lang="ja-JP" altLang="en-US" sz="2800" dirty="0">
                          <a:latin typeface="ＭＳ Ｐゴシック" panose="020B0600070205080204" pitchFamily="50" charset="-128"/>
                          <a:ea typeface="ＭＳ Ｐゴシック" panose="020B0600070205080204" pitchFamily="50" charset="-128"/>
                        </a:rPr>
                        <a:t>部分一致</a:t>
                      </a:r>
                    </a:p>
                  </a:txBody>
                  <a:tcPr anchor="ctr">
                    <a:solidFill>
                      <a:schemeClr val="bg2">
                        <a:lumMod val="90000"/>
                      </a:schemeClr>
                    </a:solidFill>
                  </a:tcPr>
                </a:tc>
                <a:tc>
                  <a:txBody>
                    <a:bodyPr/>
                    <a:lstStyle/>
                    <a:p>
                      <a:pPr algn="ctr"/>
                      <a:r>
                        <a:rPr lang="en-US" sz="2800" dirty="0">
                          <a:latin typeface="ＭＳ Ｐゴシック" panose="020B0600070205080204" pitchFamily="50" charset="-128"/>
                          <a:ea typeface="ＭＳ Ｐゴシック" panose="020B0600070205080204" pitchFamily="50" charset="-128"/>
                        </a:rPr>
                        <a:t>Total</a:t>
                      </a:r>
                    </a:p>
                  </a:txBody>
                  <a:tcPr anchor="ctr">
                    <a:solidFill>
                      <a:schemeClr val="bg2">
                        <a:lumMod val="90000"/>
                      </a:schemeClr>
                    </a:solidFill>
                  </a:tcPr>
                </a:tc>
                <a:extLst>
                  <a:ext uri="{0D108BD9-81ED-4DB2-BD59-A6C34878D82A}">
                    <a16:rowId xmlns:a16="http://schemas.microsoft.com/office/drawing/2014/main" val="2113976579"/>
                  </a:ext>
                </a:extLst>
              </a:tr>
              <a:tr h="370840">
                <a:tc>
                  <a:txBody>
                    <a:bodyPr/>
                    <a:lstStyle/>
                    <a:p>
                      <a:pPr algn="r"/>
                      <a:r>
                        <a:rPr lang="en-US" altLang="ja-JP" sz="2800" b="0" dirty="0">
                          <a:latin typeface="ＭＳ Ｐゴシック" panose="020B0600070205080204" pitchFamily="50" charset="-128"/>
                          <a:ea typeface="ＭＳ Ｐゴシック" panose="020B0600070205080204" pitchFamily="50" charset="-128"/>
                        </a:rPr>
                        <a:t>104</a:t>
                      </a:r>
                    </a:p>
                  </a:txBody>
                  <a:tcPr anchor="ctr"/>
                </a:tc>
                <a:tc>
                  <a:txBody>
                    <a:bodyPr/>
                    <a:lstStyle/>
                    <a:p>
                      <a:pPr algn="r"/>
                      <a:r>
                        <a:rPr lang="en-US" altLang="ja-JP" sz="2800" b="0" dirty="0">
                          <a:latin typeface="ＭＳ Ｐゴシック" panose="020B0600070205080204" pitchFamily="50" charset="-128"/>
                          <a:ea typeface="ＭＳ Ｐゴシック" panose="020B0600070205080204" pitchFamily="50" charset="-128"/>
                        </a:rPr>
                        <a:t>13</a:t>
                      </a:r>
                    </a:p>
                  </a:txBody>
                  <a:tcPr anchor="ctr"/>
                </a:tc>
                <a:tc>
                  <a:txBody>
                    <a:bodyPr/>
                    <a:lstStyle/>
                    <a:p>
                      <a:pPr algn="r"/>
                      <a:r>
                        <a:rPr lang="en-US" altLang="ja-JP" sz="2800" b="0" dirty="0">
                          <a:latin typeface="ＭＳ Ｐゴシック" panose="020B0600070205080204" pitchFamily="50" charset="-128"/>
                          <a:ea typeface="ＭＳ Ｐゴシック" panose="020B0600070205080204" pitchFamily="50" charset="-128"/>
                        </a:rPr>
                        <a:t>33</a:t>
                      </a:r>
                    </a:p>
                  </a:txBody>
                  <a:tcPr anchor="ctr"/>
                </a:tc>
                <a:tc>
                  <a:txBody>
                    <a:bodyPr/>
                    <a:lstStyle/>
                    <a:p>
                      <a:pPr algn="r"/>
                      <a:r>
                        <a:rPr lang="en-US" altLang="ja-JP" sz="2800" b="0" dirty="0">
                          <a:latin typeface="ＭＳ Ｐゴシック" panose="020B0600070205080204" pitchFamily="50" charset="-128"/>
                          <a:ea typeface="ＭＳ Ｐゴシック" panose="020B0600070205080204" pitchFamily="50" charset="-128"/>
                        </a:rPr>
                        <a:t>5</a:t>
                      </a:r>
                    </a:p>
                  </a:txBody>
                  <a:tcPr anchor="ctr"/>
                </a:tc>
                <a:tc>
                  <a:txBody>
                    <a:bodyPr/>
                    <a:lstStyle/>
                    <a:p>
                      <a:pPr algn="r"/>
                      <a:r>
                        <a:rPr lang="en-US" altLang="ja-JP" sz="2800" b="0" dirty="0">
                          <a:latin typeface="ＭＳ Ｐゴシック" panose="020B0600070205080204" pitchFamily="50" charset="-128"/>
                          <a:ea typeface="ＭＳ Ｐゴシック" panose="020B0600070205080204" pitchFamily="50" charset="-128"/>
                        </a:rPr>
                        <a:t>2</a:t>
                      </a:r>
                    </a:p>
                  </a:txBody>
                  <a:tcPr anchor="ctr"/>
                </a:tc>
                <a:tc>
                  <a:txBody>
                    <a:bodyPr/>
                    <a:lstStyle/>
                    <a:p>
                      <a:pPr algn="r"/>
                      <a:r>
                        <a:rPr lang="en-US" altLang="ja-JP" sz="2800" b="0" dirty="0">
                          <a:latin typeface="ＭＳ Ｐゴシック" panose="020B0600070205080204" pitchFamily="50" charset="-128"/>
                          <a:ea typeface="ＭＳ Ｐゴシック" panose="020B0600070205080204" pitchFamily="50" charset="-128"/>
                        </a:rPr>
                        <a:t>157</a:t>
                      </a:r>
                    </a:p>
                  </a:txBody>
                  <a:tcPr anchor="ctr"/>
                </a:tc>
                <a:extLst>
                  <a:ext uri="{0D108BD9-81ED-4DB2-BD59-A6C34878D82A}">
                    <a16:rowId xmlns:a16="http://schemas.microsoft.com/office/drawing/2014/main" val="754247428"/>
                  </a:ext>
                </a:extLst>
              </a:tr>
            </a:tbl>
          </a:graphicData>
        </a:graphic>
      </p:graphicFrame>
      <p:sp>
        <p:nvSpPr>
          <p:cNvPr id="9" name="角丸四角形 8"/>
          <p:cNvSpPr/>
          <p:nvPr/>
        </p:nvSpPr>
        <p:spPr>
          <a:xfrm>
            <a:off x="1459111" y="5072049"/>
            <a:ext cx="9273778" cy="1111250"/>
          </a:xfrm>
          <a:prstGeom prst="roundRect">
            <a:avLst/>
          </a:prstGeom>
          <a:ln w="38100">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r>
              <a:rPr kumimoji="1" lang="ja-JP" altLang="en-US" sz="3600" dirty="0" smtClean="0">
                <a:latin typeface="ＭＳ Ｐゴシック" panose="020B0600070205080204" pitchFamily="50" charset="-128"/>
                <a:ea typeface="ＭＳ Ｐゴシック" panose="020B0600070205080204" pitchFamily="50" charset="-128"/>
              </a:rPr>
              <a:t>多くの </a:t>
            </a:r>
            <a:r>
              <a:rPr kumimoji="1" lang="en-US" altLang="ja-JP" sz="3600" dirty="0" smtClean="0">
                <a:latin typeface="ＭＳ Ｐゴシック" panose="020B0600070205080204" pitchFamily="50" charset="-128"/>
                <a:ea typeface="ＭＳ Ｐゴシック" panose="020B0600070205080204" pitchFamily="50" charset="-128"/>
              </a:rPr>
              <a:t>type2</a:t>
            </a:r>
            <a:r>
              <a:rPr lang="ja-JP" altLang="en-US" sz="3600" dirty="0" err="1">
                <a:latin typeface="ＭＳ Ｐゴシック" panose="020B0600070205080204" pitchFamily="50" charset="-128"/>
                <a:ea typeface="ＭＳ Ｐゴシック" panose="020B0600070205080204" pitchFamily="50" charset="-128"/>
              </a:rPr>
              <a:t>，</a:t>
            </a:r>
            <a:r>
              <a:rPr lang="en-US" altLang="ja-JP" sz="3600" dirty="0" smtClean="0">
                <a:latin typeface="ＭＳ Ｐゴシック" panose="020B0600070205080204" pitchFamily="50" charset="-128"/>
                <a:ea typeface="ＭＳ Ｐゴシック" panose="020B0600070205080204" pitchFamily="50" charset="-128"/>
              </a:rPr>
              <a:t>type3</a:t>
            </a:r>
            <a:r>
              <a:rPr lang="ja-JP" altLang="en-US" sz="3600" dirty="0" smtClean="0">
                <a:latin typeface="ＭＳ Ｐゴシック" panose="020B0600070205080204" pitchFamily="50" charset="-128"/>
                <a:ea typeface="ＭＳ Ｐゴシック" panose="020B0600070205080204" pitchFamily="50" charset="-128"/>
              </a:rPr>
              <a:t>のテストコードペアを検出</a:t>
            </a:r>
            <a:endParaRPr kumimoji="1" lang="ja-JP" altLang="en-US" sz="3600" dirty="0">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18</a:t>
            </a:fld>
            <a:endParaRPr kumimoji="1" lang="ja-JP" altLang="en-US"/>
          </a:p>
        </p:txBody>
      </p:sp>
    </p:spTree>
    <p:extLst>
      <p:ext uri="{BB962C8B-B14F-4D97-AF65-F5344CB8AC3E}">
        <p14:creationId xmlns:p14="http://schemas.microsoft.com/office/powerpoint/2010/main" val="340450060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85602"/>
            <a:ext cx="10202056" cy="1325563"/>
          </a:xfrm>
        </p:spPr>
        <p:txBody>
          <a:bodyPr>
            <a:normAutofit/>
          </a:bodyPr>
          <a:lstStyle/>
          <a:p>
            <a:r>
              <a:rPr lang="ja-JP" altLang="en-US" sz="3600" dirty="0" smtClean="0"/>
              <a:t>調査</a:t>
            </a:r>
            <a:r>
              <a:rPr lang="en-US" altLang="ja-JP" sz="3600" dirty="0" smtClean="0"/>
              <a:t>2</a:t>
            </a:r>
            <a:r>
              <a:rPr lang="ja-JP" altLang="en-US" sz="3600" dirty="0"/>
              <a:t>：類似コードペアの類似度は，対応するテストメソッドの類似度にどのような関係があるか？ </a:t>
            </a:r>
            <a:endParaRPr kumimoji="1" lang="ja-JP" altLang="en-US" sz="3600" dirty="0"/>
          </a:p>
        </p:txBody>
      </p:sp>
      <p:graphicFrame>
        <p:nvGraphicFramePr>
          <p:cNvPr id="4" name="コンテンツ プレースホルダー 3"/>
          <p:cNvGraphicFramePr>
            <a:graphicFrameLocks noGrp="1"/>
          </p:cNvGraphicFramePr>
          <p:nvPr>
            <p:ph idx="1"/>
            <p:extLst>
              <p:ext uri="{D42A27DB-BD31-4B8C-83A1-F6EECF244321}">
                <p14:modId xmlns:p14="http://schemas.microsoft.com/office/powerpoint/2010/main" val="1408206720"/>
              </p:ext>
            </p:extLst>
          </p:nvPr>
        </p:nvGraphicFramePr>
        <p:xfrm>
          <a:off x="1051526" y="1939321"/>
          <a:ext cx="9988730" cy="2949110"/>
        </p:xfrm>
        <a:graphic>
          <a:graphicData uri="http://schemas.openxmlformats.org/drawingml/2006/table">
            <a:tbl>
              <a:tblPr firstRow="1" bandRow="1">
                <a:tableStyleId>{5940675A-B579-460E-94D1-54222C63F5DA}</a:tableStyleId>
              </a:tblPr>
              <a:tblGrid>
                <a:gridCol w="1997746">
                  <a:extLst>
                    <a:ext uri="{9D8B030D-6E8A-4147-A177-3AD203B41FA5}">
                      <a16:colId xmlns:a16="http://schemas.microsoft.com/office/drawing/2014/main" val="1917131319"/>
                    </a:ext>
                  </a:extLst>
                </a:gridCol>
                <a:gridCol w="1997746">
                  <a:extLst>
                    <a:ext uri="{9D8B030D-6E8A-4147-A177-3AD203B41FA5}">
                      <a16:colId xmlns:a16="http://schemas.microsoft.com/office/drawing/2014/main" val="482671859"/>
                    </a:ext>
                  </a:extLst>
                </a:gridCol>
                <a:gridCol w="1997746">
                  <a:extLst>
                    <a:ext uri="{9D8B030D-6E8A-4147-A177-3AD203B41FA5}">
                      <a16:colId xmlns:a16="http://schemas.microsoft.com/office/drawing/2014/main" val="1596583338"/>
                    </a:ext>
                  </a:extLst>
                </a:gridCol>
                <a:gridCol w="1997746">
                  <a:extLst>
                    <a:ext uri="{9D8B030D-6E8A-4147-A177-3AD203B41FA5}">
                      <a16:colId xmlns:a16="http://schemas.microsoft.com/office/drawing/2014/main" val="4245568969"/>
                    </a:ext>
                  </a:extLst>
                </a:gridCol>
                <a:gridCol w="1997746">
                  <a:extLst>
                    <a:ext uri="{9D8B030D-6E8A-4147-A177-3AD203B41FA5}">
                      <a16:colId xmlns:a16="http://schemas.microsoft.com/office/drawing/2014/main" val="1616129654"/>
                    </a:ext>
                  </a:extLst>
                </a:gridCol>
              </a:tblGrid>
              <a:tr h="589822">
                <a:tc>
                  <a:txBody>
                    <a:bodyPr/>
                    <a:lstStyle/>
                    <a:p>
                      <a:endParaRPr kumimoji="1" lang="ja-JP" altLang="en-US" sz="2800" dirty="0">
                        <a:latin typeface="ＭＳ Ｐゴシック" panose="020B0600070205080204" pitchFamily="50" charset="-128"/>
                        <a:ea typeface="ＭＳ Ｐゴシック" panose="020B0600070205080204" pitchFamily="50" charset="-128"/>
                      </a:endParaRPr>
                    </a:p>
                  </a:txBody>
                  <a:tcPr/>
                </a:tc>
                <a:tc gridSpan="4">
                  <a:txBody>
                    <a:bodyPr/>
                    <a:lstStyle/>
                    <a:p>
                      <a:pPr algn="ctr"/>
                      <a:r>
                        <a:rPr kumimoji="1" lang="ja-JP" altLang="en-US" sz="2800" dirty="0" smtClean="0">
                          <a:latin typeface="ＭＳ Ｐゴシック" panose="020B0600070205080204" pitchFamily="50" charset="-128"/>
                          <a:ea typeface="ＭＳ Ｐゴシック" panose="020B0600070205080204" pitchFamily="50" charset="-128"/>
                        </a:rPr>
                        <a:t>テストコードペアの類似度</a:t>
                      </a:r>
                      <a:endParaRPr kumimoji="1" lang="ja-JP" altLang="en-US" sz="2800" dirty="0">
                        <a:latin typeface="ＭＳ Ｐゴシック" panose="020B0600070205080204" pitchFamily="50" charset="-128"/>
                        <a:ea typeface="ＭＳ Ｐゴシック" panose="020B0600070205080204" pitchFamily="50" charset="-128"/>
                      </a:endParaRPr>
                    </a:p>
                  </a:txBody>
                  <a:tcPr/>
                </a:tc>
                <a:tc hMerge="1">
                  <a:txBody>
                    <a:bodyPr/>
                    <a:lstStyle/>
                    <a:p>
                      <a:endParaRPr kumimoji="1" lang="ja-JP" altLang="en-US" dirty="0"/>
                    </a:p>
                  </a:txBody>
                  <a:tcPr/>
                </a:tc>
                <a:tc hMerge="1">
                  <a:txBody>
                    <a:bodyPr/>
                    <a:lstStyle/>
                    <a:p>
                      <a:endParaRPr kumimoji="1" lang="ja-JP" altLang="en-US" dirty="0"/>
                    </a:p>
                  </a:txBody>
                  <a:tcPr/>
                </a:tc>
                <a:tc hMerge="1">
                  <a:txBody>
                    <a:bodyPr/>
                    <a:lstStyle/>
                    <a:p>
                      <a:endParaRPr kumimoji="1" lang="ja-JP" altLang="en-US" dirty="0"/>
                    </a:p>
                  </a:txBody>
                  <a:tcPr/>
                </a:tc>
                <a:extLst>
                  <a:ext uri="{0D108BD9-81ED-4DB2-BD59-A6C34878D82A}">
                    <a16:rowId xmlns:a16="http://schemas.microsoft.com/office/drawing/2014/main" val="2952263458"/>
                  </a:ext>
                </a:extLst>
              </a:tr>
              <a:tr h="589822">
                <a:tc rowSpan="4">
                  <a:txBody>
                    <a:bodyPr/>
                    <a:lstStyle/>
                    <a:p>
                      <a:r>
                        <a:rPr kumimoji="1" lang="ja-JP" altLang="en-US" sz="2800" dirty="0" smtClean="0">
                          <a:latin typeface="ＭＳ Ｐゴシック" panose="020B0600070205080204" pitchFamily="50" charset="-128"/>
                          <a:ea typeface="ＭＳ Ｐゴシック" panose="020B0600070205080204" pitchFamily="50" charset="-128"/>
                        </a:rPr>
                        <a:t>類似コードペアの類似度</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Not Similar</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type2</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type3</a:t>
                      </a:r>
                      <a:endParaRPr kumimoji="1" lang="ja-JP" altLang="en-US" sz="2800"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1374199227"/>
                  </a:ext>
                </a:extLst>
              </a:tr>
              <a:tr h="589822">
                <a:tc vMerge="1">
                  <a:txBody>
                    <a:bodyPr/>
                    <a:lstStyle/>
                    <a:p>
                      <a:endParaRPr kumimoji="1" lang="ja-JP" altLang="en-US" dirty="0"/>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Not Similar</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19</a:t>
                      </a: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0</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0</a:t>
                      </a:r>
                      <a:endParaRPr kumimoji="1" lang="ja-JP" altLang="en-US" sz="2800" dirty="0">
                        <a:latin typeface="ＭＳ Ｐゴシック" panose="020B0600070205080204" pitchFamily="50" charset="-128"/>
                        <a:ea typeface="ＭＳ Ｐゴシック" panose="020B0600070205080204" pitchFamily="50" charset="-128"/>
                      </a:endParaRPr>
                    </a:p>
                  </a:txBody>
                  <a:tcPr/>
                </a:tc>
                <a:extLst>
                  <a:ext uri="{0D108BD9-81ED-4DB2-BD59-A6C34878D82A}">
                    <a16:rowId xmlns:a16="http://schemas.microsoft.com/office/drawing/2014/main" val="4275355430"/>
                  </a:ext>
                </a:extLst>
              </a:tr>
              <a:tr h="589822">
                <a:tc vMerge="1">
                  <a:txBody>
                    <a:bodyPr/>
                    <a:lstStyle/>
                    <a:p>
                      <a:endParaRPr kumimoji="1" lang="ja-JP" altLang="en-US"/>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type2</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6</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solidFill>
                            <a:schemeClr val="tx1"/>
                          </a:solidFill>
                          <a:latin typeface="ＭＳ Ｐゴシック" panose="020B0600070205080204" pitchFamily="50" charset="-128"/>
                          <a:ea typeface="ＭＳ Ｐゴシック" panose="020B0600070205080204" pitchFamily="50" charset="-128"/>
                        </a:rPr>
                        <a:t>77</a:t>
                      </a:r>
                      <a:endParaRPr kumimoji="1" lang="ja-JP" altLang="en-US" sz="2800" dirty="0">
                        <a:solidFill>
                          <a:schemeClr val="tx1"/>
                        </a:solidFill>
                        <a:latin typeface="ＭＳ Ｐゴシック" panose="020B0600070205080204" pitchFamily="50" charset="-128"/>
                        <a:ea typeface="ＭＳ Ｐゴシック" panose="020B0600070205080204" pitchFamily="50" charset="-128"/>
                      </a:endParaRPr>
                    </a:p>
                  </a:txBody>
                  <a:tcPr>
                    <a:solidFill>
                      <a:schemeClr val="accent4">
                        <a:lumMod val="20000"/>
                        <a:lumOff val="80000"/>
                      </a:schemeClr>
                    </a:solidFill>
                  </a:tcPr>
                </a:tc>
                <a:tc>
                  <a:txBody>
                    <a:bodyPr/>
                    <a:lstStyle/>
                    <a:p>
                      <a:pPr algn="ctr"/>
                      <a:r>
                        <a:rPr kumimoji="1" lang="en-US" altLang="ja-JP" sz="2800" dirty="0" smtClean="0">
                          <a:solidFill>
                            <a:schemeClr val="tx1"/>
                          </a:solidFill>
                          <a:latin typeface="ＭＳ Ｐゴシック" panose="020B0600070205080204" pitchFamily="50" charset="-128"/>
                          <a:ea typeface="ＭＳ Ｐゴシック" panose="020B0600070205080204" pitchFamily="50" charset="-128"/>
                        </a:rPr>
                        <a:t>10</a:t>
                      </a:r>
                      <a:endParaRPr kumimoji="1" lang="ja-JP" altLang="en-US" sz="2800" dirty="0">
                        <a:solidFill>
                          <a:schemeClr val="tx1"/>
                        </a:solidFill>
                        <a:latin typeface="ＭＳ Ｐゴシック" panose="020B0600070205080204" pitchFamily="50" charset="-128"/>
                        <a:ea typeface="ＭＳ Ｐゴシック" panose="020B0600070205080204" pitchFamily="50" charset="-128"/>
                      </a:endParaRPr>
                    </a:p>
                  </a:txBody>
                  <a:tcPr>
                    <a:solidFill>
                      <a:schemeClr val="accent4">
                        <a:lumMod val="20000"/>
                        <a:lumOff val="80000"/>
                      </a:schemeClr>
                    </a:solidFill>
                  </a:tcPr>
                </a:tc>
                <a:extLst>
                  <a:ext uri="{0D108BD9-81ED-4DB2-BD59-A6C34878D82A}">
                    <a16:rowId xmlns:a16="http://schemas.microsoft.com/office/drawing/2014/main" val="3263379572"/>
                  </a:ext>
                </a:extLst>
              </a:tr>
              <a:tr h="589822">
                <a:tc vMerge="1">
                  <a:txBody>
                    <a:bodyPr/>
                    <a:lstStyle/>
                    <a:p>
                      <a:endParaRPr kumimoji="1" lang="ja-JP" altLang="en-US" dirty="0"/>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type3</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latin typeface="ＭＳ Ｐゴシック" panose="020B0600070205080204" pitchFamily="50" charset="-128"/>
                          <a:ea typeface="ＭＳ Ｐゴシック" panose="020B0600070205080204" pitchFamily="50" charset="-128"/>
                        </a:rPr>
                        <a:t>6</a:t>
                      </a:r>
                      <a:endParaRPr kumimoji="1" lang="ja-JP" altLang="en-US" sz="2800" dirty="0">
                        <a:latin typeface="ＭＳ Ｐゴシック" panose="020B0600070205080204" pitchFamily="50" charset="-128"/>
                        <a:ea typeface="ＭＳ Ｐゴシック" panose="020B0600070205080204" pitchFamily="50" charset="-128"/>
                      </a:endParaRPr>
                    </a:p>
                  </a:txBody>
                  <a:tcPr/>
                </a:tc>
                <a:tc>
                  <a:txBody>
                    <a:bodyPr/>
                    <a:lstStyle/>
                    <a:p>
                      <a:pPr algn="ctr"/>
                      <a:r>
                        <a:rPr kumimoji="1" lang="en-US" altLang="ja-JP" sz="2800" dirty="0" smtClean="0">
                          <a:solidFill>
                            <a:schemeClr val="tx1"/>
                          </a:solidFill>
                          <a:latin typeface="ＭＳ Ｐゴシック" panose="020B0600070205080204" pitchFamily="50" charset="-128"/>
                          <a:ea typeface="ＭＳ Ｐゴシック" panose="020B0600070205080204" pitchFamily="50" charset="-128"/>
                        </a:rPr>
                        <a:t>28</a:t>
                      </a:r>
                      <a:endParaRPr kumimoji="1" lang="ja-JP" altLang="en-US" sz="2800" dirty="0">
                        <a:solidFill>
                          <a:schemeClr val="tx1"/>
                        </a:solidFill>
                        <a:latin typeface="ＭＳ Ｐゴシック" panose="020B0600070205080204" pitchFamily="50" charset="-128"/>
                        <a:ea typeface="ＭＳ Ｐゴシック" panose="020B0600070205080204" pitchFamily="50" charset="-128"/>
                      </a:endParaRPr>
                    </a:p>
                  </a:txBody>
                  <a:tcPr>
                    <a:solidFill>
                      <a:schemeClr val="accent4">
                        <a:lumMod val="20000"/>
                        <a:lumOff val="80000"/>
                      </a:schemeClr>
                    </a:solidFill>
                  </a:tcPr>
                </a:tc>
                <a:tc>
                  <a:txBody>
                    <a:bodyPr/>
                    <a:lstStyle/>
                    <a:p>
                      <a:pPr algn="ctr"/>
                      <a:r>
                        <a:rPr kumimoji="1" lang="en-US" altLang="ja-JP" sz="2800" dirty="0" smtClean="0">
                          <a:solidFill>
                            <a:schemeClr val="tx1"/>
                          </a:solidFill>
                          <a:latin typeface="ＭＳ Ｐゴシック" panose="020B0600070205080204" pitchFamily="50" charset="-128"/>
                          <a:ea typeface="ＭＳ Ｐゴシック" panose="020B0600070205080204" pitchFamily="50" charset="-128"/>
                        </a:rPr>
                        <a:t>4</a:t>
                      </a:r>
                      <a:endParaRPr kumimoji="1" lang="ja-JP" altLang="en-US" sz="2800" dirty="0">
                        <a:solidFill>
                          <a:schemeClr val="tx1"/>
                        </a:solidFill>
                        <a:latin typeface="ＭＳ Ｐゴシック" panose="020B0600070205080204" pitchFamily="50" charset="-128"/>
                        <a:ea typeface="ＭＳ Ｐゴシック" panose="020B0600070205080204" pitchFamily="50" charset="-128"/>
                      </a:endParaRPr>
                    </a:p>
                  </a:txBody>
                  <a:tcPr>
                    <a:solidFill>
                      <a:schemeClr val="accent4">
                        <a:lumMod val="20000"/>
                        <a:lumOff val="80000"/>
                      </a:schemeClr>
                    </a:solidFill>
                  </a:tcPr>
                </a:tc>
                <a:extLst>
                  <a:ext uri="{0D108BD9-81ED-4DB2-BD59-A6C34878D82A}">
                    <a16:rowId xmlns:a16="http://schemas.microsoft.com/office/drawing/2014/main" val="3190434240"/>
                  </a:ext>
                </a:extLst>
              </a:tr>
            </a:tbl>
          </a:graphicData>
        </a:graphic>
      </p:graphicFrame>
      <p:sp>
        <p:nvSpPr>
          <p:cNvPr id="6" name="角丸四角形 5"/>
          <p:cNvSpPr/>
          <p:nvPr/>
        </p:nvSpPr>
        <p:spPr>
          <a:xfrm>
            <a:off x="1084231" y="5199969"/>
            <a:ext cx="9923320" cy="1338943"/>
          </a:xfrm>
          <a:prstGeom prst="roundRect">
            <a:avLst/>
          </a:prstGeom>
          <a:ln w="38100"/>
        </p:spPr>
        <p:style>
          <a:lnRef idx="2">
            <a:schemeClr val="accent2"/>
          </a:lnRef>
          <a:fillRef idx="1">
            <a:schemeClr val="lt1"/>
          </a:fillRef>
          <a:effectRef idx="0">
            <a:schemeClr val="accent2"/>
          </a:effectRef>
          <a:fontRef idx="minor">
            <a:schemeClr val="dk1"/>
          </a:fontRef>
        </p:style>
        <p:txBody>
          <a:bodyPr rtlCol="0" anchor="ctr"/>
          <a:lstStyle/>
          <a:p>
            <a:r>
              <a:rPr lang="ja-JP" altLang="en-US" sz="3600" dirty="0">
                <a:latin typeface="ＭＳ Ｐゴシック" panose="020B0600070205080204" pitchFamily="50" charset="-128"/>
                <a:ea typeface="ＭＳ Ｐゴシック" panose="020B0600070205080204" pitchFamily="50" charset="-128"/>
              </a:rPr>
              <a:t>類似</a:t>
            </a:r>
            <a:r>
              <a:rPr lang="ja-JP" altLang="en-US" sz="3600" dirty="0" smtClean="0">
                <a:latin typeface="ＭＳ Ｐゴシック" panose="020B0600070205080204" pitchFamily="50" charset="-128"/>
                <a:ea typeface="ＭＳ Ｐゴシック" panose="020B0600070205080204" pitchFamily="50" charset="-128"/>
              </a:rPr>
              <a:t>コードペア</a:t>
            </a:r>
            <a:r>
              <a:rPr kumimoji="1" lang="ja-JP" altLang="en-US" sz="3600" dirty="0" smtClean="0">
                <a:latin typeface="ＭＳ Ｐゴシック" panose="020B0600070205080204" pitchFamily="50" charset="-128"/>
                <a:ea typeface="ＭＳ Ｐゴシック" panose="020B0600070205080204" pitchFamily="50" charset="-128"/>
              </a:rPr>
              <a:t>が類似度が高いほど，テストコードの類似度も高い</a:t>
            </a:r>
            <a:endParaRPr kumimoji="1" lang="ja-JP" altLang="en-US" sz="3600" dirty="0">
              <a:latin typeface="ＭＳ Ｐゴシック" panose="020B0600070205080204" pitchFamily="50" charset="-128"/>
              <a:ea typeface="ＭＳ Ｐゴシック" panose="020B0600070205080204" pitchFamily="50" charset="-128"/>
            </a:endParaRPr>
          </a:p>
        </p:txBody>
      </p:sp>
      <p:sp>
        <p:nvSpPr>
          <p:cNvPr id="3" name="スライド番号プレースホルダー 2"/>
          <p:cNvSpPr>
            <a:spLocks noGrp="1"/>
          </p:cNvSpPr>
          <p:nvPr>
            <p:ph type="sldNum" sz="quarter" idx="12"/>
          </p:nvPr>
        </p:nvSpPr>
        <p:spPr/>
        <p:txBody>
          <a:bodyPr/>
          <a:lstStyle/>
          <a:p>
            <a:fld id="{BA258462-179E-4B38-91EE-44DE7242CE39}" type="slidenum">
              <a:rPr kumimoji="1" lang="ja-JP" altLang="en-US" smtClean="0"/>
              <a:t>19</a:t>
            </a:fld>
            <a:endParaRPr kumimoji="1" lang="ja-JP" altLang="en-US"/>
          </a:p>
        </p:txBody>
      </p:sp>
    </p:spTree>
    <p:extLst>
      <p:ext uri="{BB962C8B-B14F-4D97-AF65-F5344CB8AC3E}">
        <p14:creationId xmlns:p14="http://schemas.microsoft.com/office/powerpoint/2010/main" val="271027180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研究背景</a:t>
            </a:r>
            <a:endParaRPr kumimoji="1" lang="ja-JP" altLang="en-US" dirty="0"/>
          </a:p>
        </p:txBody>
      </p:sp>
      <p:sp>
        <p:nvSpPr>
          <p:cNvPr id="3" name="コンテンツ プレースホルダー 2"/>
          <p:cNvSpPr>
            <a:spLocks noGrp="1"/>
          </p:cNvSpPr>
          <p:nvPr>
            <p:ph idx="1"/>
          </p:nvPr>
        </p:nvSpPr>
        <p:spPr>
          <a:xfrm>
            <a:off x="285439" y="1517494"/>
            <a:ext cx="11723205" cy="2661002"/>
          </a:xfrm>
        </p:spPr>
        <p:txBody>
          <a:bodyPr/>
          <a:lstStyle/>
          <a:p>
            <a:r>
              <a:rPr lang="ja-JP" altLang="en-US" dirty="0" smtClean="0"/>
              <a:t>ソフトウェアに求められる要件が高度化・多様化する一方で，ユーザからはソフトウェアの品質確保やコスト削減に対する要求も増している</a:t>
            </a:r>
            <a:endParaRPr lang="en-US" altLang="ja-JP" dirty="0" smtClean="0"/>
          </a:p>
          <a:p>
            <a:endParaRPr kumimoji="1" lang="en-US" altLang="ja-JP" sz="1050" dirty="0"/>
          </a:p>
          <a:p>
            <a:r>
              <a:rPr lang="ja-JP" altLang="en-US" dirty="0" smtClean="0"/>
              <a:t>テスト工程は開発全体のコストに占める割合が大きく，品質確保の要である</a:t>
            </a:r>
            <a:endParaRPr lang="en-US" altLang="ja-JP" dirty="0" smtClean="0"/>
          </a:p>
          <a:p>
            <a:endParaRPr lang="en-US" altLang="ja-JP" sz="300" dirty="0" smtClean="0"/>
          </a:p>
          <a:p>
            <a:pPr lvl="1"/>
            <a:r>
              <a:rPr lang="ja-JP" altLang="en-US" dirty="0" smtClean="0"/>
              <a:t>しかし，現状ではテスト作成作業の大部分が人手で行われており，多くのテストを作成しようとするとそれに比例してコストも増加してしまう</a:t>
            </a:r>
            <a:endParaRPr lang="en-US" altLang="ja-JP" dirty="0" smtClean="0"/>
          </a:p>
          <a:p>
            <a:pPr marL="457200" lvl="1" indent="0">
              <a:buNone/>
            </a:pPr>
            <a:endParaRPr kumimoji="1" lang="ja-JP" altLang="en-US" dirty="0"/>
          </a:p>
        </p:txBody>
      </p:sp>
      <p:sp>
        <p:nvSpPr>
          <p:cNvPr id="6" name="角丸四角形 5"/>
          <p:cNvSpPr/>
          <p:nvPr/>
        </p:nvSpPr>
        <p:spPr>
          <a:xfrm>
            <a:off x="838200" y="5101396"/>
            <a:ext cx="10593977" cy="1207604"/>
          </a:xfrm>
          <a:prstGeom prst="roundRect">
            <a:avLst/>
          </a:prstGeom>
          <a:ln w="28575"/>
        </p:spPr>
        <p:style>
          <a:lnRef idx="2">
            <a:schemeClr val="accent2"/>
          </a:lnRef>
          <a:fillRef idx="1">
            <a:schemeClr val="lt1"/>
          </a:fillRef>
          <a:effectRef idx="0">
            <a:schemeClr val="accent2"/>
          </a:effectRef>
          <a:fontRef idx="minor">
            <a:schemeClr val="dk1"/>
          </a:fontRef>
        </p:style>
        <p:txBody>
          <a:bodyPr rtlCol="0" anchor="ctr"/>
          <a:lstStyle/>
          <a:p>
            <a:r>
              <a:rPr lang="ja-JP" altLang="en-US" sz="3200" dirty="0" smtClean="0">
                <a:latin typeface="ＭＳ Ｐゴシック" panose="020B0600070205080204" pitchFamily="50" charset="-128"/>
                <a:ea typeface="ＭＳ Ｐゴシック" panose="020B0600070205080204" pitchFamily="50" charset="-128"/>
              </a:rPr>
              <a:t>ソフトウェアの品質を確保しつつコスト削減を達成するために</a:t>
            </a:r>
            <a:r>
              <a:rPr kumimoji="1" lang="ja-JP" altLang="en-US" sz="3200" dirty="0" smtClean="0">
                <a:solidFill>
                  <a:srgbClr val="FF0000"/>
                </a:solidFill>
                <a:latin typeface="ＭＳ Ｐゴシック" panose="020B0600070205080204" pitchFamily="50" charset="-128"/>
                <a:ea typeface="ＭＳ Ｐゴシック" panose="020B0600070205080204" pitchFamily="50" charset="-128"/>
              </a:rPr>
              <a:t>テストコード自動生成ツール</a:t>
            </a:r>
            <a:r>
              <a:rPr kumimoji="1" lang="ja-JP" altLang="en-US" sz="3200" dirty="0" smtClean="0">
                <a:latin typeface="ＭＳ Ｐゴシック" panose="020B0600070205080204" pitchFamily="50" charset="-128"/>
                <a:ea typeface="ＭＳ Ｐゴシック" panose="020B0600070205080204" pitchFamily="50" charset="-128"/>
              </a:rPr>
              <a:t>の利用が進んでいる</a:t>
            </a:r>
            <a:endParaRPr kumimoji="1" lang="ja-JP" altLang="en-US" sz="3200" dirty="0">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2</a:t>
            </a:fld>
            <a:endParaRPr kumimoji="1" lang="ja-JP" altLang="en-US" dirty="0"/>
          </a:p>
        </p:txBody>
      </p:sp>
      <p:sp>
        <p:nvSpPr>
          <p:cNvPr id="8" name="フローチャート: 組合せ 7"/>
          <p:cNvSpPr/>
          <p:nvPr/>
        </p:nvSpPr>
        <p:spPr>
          <a:xfrm>
            <a:off x="4724400" y="4434206"/>
            <a:ext cx="2743200" cy="411480"/>
          </a:xfrm>
          <a:prstGeom prst="flowChartMerg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428261549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35906"/>
            <a:ext cx="10515600" cy="1325563"/>
          </a:xfrm>
        </p:spPr>
        <p:txBody>
          <a:bodyPr>
            <a:normAutofit/>
          </a:bodyPr>
          <a:lstStyle/>
          <a:p>
            <a:r>
              <a:rPr lang="ja-JP" altLang="en-US" sz="3600" dirty="0"/>
              <a:t>調査</a:t>
            </a:r>
            <a:r>
              <a:rPr lang="en-US" altLang="ja-JP" sz="3600" dirty="0"/>
              <a:t>2</a:t>
            </a:r>
            <a:r>
              <a:rPr lang="ja-JP" altLang="en-US" sz="3600" dirty="0"/>
              <a:t>：類似コードペアの類似度は，対応するテストメソッドの類似度にどのような関係があるか？ </a:t>
            </a:r>
            <a:endParaRPr kumimoji="1" lang="ja-JP" altLang="en-US" sz="3600" dirty="0"/>
          </a:p>
        </p:txBody>
      </p:sp>
      <p:sp>
        <p:nvSpPr>
          <p:cNvPr id="3" name="コンテンツ プレースホルダー 2"/>
          <p:cNvSpPr>
            <a:spLocks noGrp="1"/>
          </p:cNvSpPr>
          <p:nvPr>
            <p:ph idx="1"/>
          </p:nvPr>
        </p:nvSpPr>
        <p:spPr>
          <a:xfrm>
            <a:off x="838200" y="1565781"/>
            <a:ext cx="10886440" cy="4351338"/>
          </a:xfrm>
        </p:spPr>
        <p:txBody>
          <a:bodyPr/>
          <a:lstStyle/>
          <a:p>
            <a:r>
              <a:rPr kumimoji="1" lang="ja-JP" altLang="en-US" dirty="0" smtClean="0"/>
              <a:t>類似コードペアの振る舞いに着目し，テストコードとの関係を調査する</a:t>
            </a:r>
            <a:endParaRPr kumimoji="1" lang="en-US" altLang="ja-JP" dirty="0" smtClean="0"/>
          </a:p>
          <a:p>
            <a:pPr lvl="1"/>
            <a:r>
              <a:rPr kumimoji="1" lang="en-US" altLang="ja-JP" dirty="0" err="1" smtClean="0"/>
              <a:t>Ishio</a:t>
            </a:r>
            <a:r>
              <a:rPr kumimoji="1" lang="ja-JP" altLang="en-US" dirty="0" smtClean="0"/>
              <a:t>ら</a:t>
            </a:r>
            <a:r>
              <a:rPr kumimoji="1" lang="en-US" altLang="ja-JP" dirty="0" smtClean="0"/>
              <a:t>[6]</a:t>
            </a:r>
            <a:r>
              <a:rPr lang="ja-JP" altLang="en-US" dirty="0" smtClean="0"/>
              <a:t>によって提案されているメソッド呼び出しの差異に基づく類似コードの分類手法を用いる</a:t>
            </a:r>
            <a:endParaRPr lang="en-US" altLang="ja-JP" dirty="0" smtClean="0"/>
          </a:p>
          <a:p>
            <a:pPr lvl="1"/>
            <a:endParaRPr lang="en-US" altLang="ja-JP" sz="100" dirty="0" smtClean="0"/>
          </a:p>
          <a:p>
            <a:pPr lvl="1"/>
            <a:r>
              <a:rPr lang="ja-JP" altLang="en-US" dirty="0" smtClean="0"/>
              <a:t>メソッドの振る舞いを説明する内容としてふさわしいプログラム文</a:t>
            </a:r>
            <a:r>
              <a:rPr lang="en-US" altLang="ja-JP" dirty="0" smtClean="0"/>
              <a:t>(</a:t>
            </a:r>
            <a:r>
              <a:rPr lang="ja-JP" altLang="en-US" dirty="0" smtClean="0"/>
              <a:t>メソッドのサマリ</a:t>
            </a:r>
            <a:r>
              <a:rPr lang="en-US" altLang="ja-JP" dirty="0" smtClean="0"/>
              <a:t>)</a:t>
            </a:r>
            <a:r>
              <a:rPr lang="ja-JP" altLang="en-US" dirty="0" err="1" smtClean="0"/>
              <a:t>を抽</a:t>
            </a:r>
            <a:r>
              <a:rPr lang="ja-JP" altLang="en-US" dirty="0" smtClean="0"/>
              <a:t>出し，</a:t>
            </a:r>
            <a:r>
              <a:rPr lang="en-US" altLang="ja-JP" dirty="0" smtClean="0"/>
              <a:t>2</a:t>
            </a:r>
            <a:r>
              <a:rPr lang="ja-JP" altLang="en-US" dirty="0" err="1" smtClean="0"/>
              <a:t>つの</a:t>
            </a:r>
            <a:r>
              <a:rPr lang="ja-JP" altLang="en-US" dirty="0" smtClean="0"/>
              <a:t>メソッドのサマリが同一かどうかで振る舞いを判定する</a:t>
            </a:r>
            <a:endParaRPr kumimoji="1" lang="en-US" altLang="ja-JP" dirty="0" smtClean="0"/>
          </a:p>
          <a:p>
            <a:pPr marL="457200" lvl="1" indent="0">
              <a:buNone/>
            </a:pPr>
            <a:endParaRPr lang="en-US" altLang="ja-JP" dirty="0" smtClean="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20</a:t>
            </a:fld>
            <a:endParaRPr kumimoji="1" lang="ja-JP" altLang="en-US"/>
          </a:p>
        </p:txBody>
      </p:sp>
      <p:pic>
        <p:nvPicPr>
          <p:cNvPr id="5" name="図 4"/>
          <p:cNvPicPr>
            <a:picLocks noChangeAspect="1"/>
          </p:cNvPicPr>
          <p:nvPr/>
        </p:nvPicPr>
        <p:blipFill rotWithShape="1">
          <a:blip r:embed="rId2"/>
          <a:srcRect l="32035" t="40336" r="10870" b="28843"/>
          <a:stretch/>
        </p:blipFill>
        <p:spPr>
          <a:xfrm>
            <a:off x="357827" y="3807689"/>
            <a:ext cx="6018843" cy="2166074"/>
          </a:xfrm>
          <a:prstGeom prst="rect">
            <a:avLst/>
          </a:prstGeom>
        </p:spPr>
      </p:pic>
      <p:pic>
        <p:nvPicPr>
          <p:cNvPr id="6" name="図 5"/>
          <p:cNvPicPr>
            <a:picLocks noChangeAspect="1"/>
          </p:cNvPicPr>
          <p:nvPr/>
        </p:nvPicPr>
        <p:blipFill rotWithShape="1">
          <a:blip r:embed="rId3"/>
          <a:srcRect l="10814" t="33011" r="27038" b="31116"/>
          <a:stretch/>
        </p:blipFill>
        <p:spPr>
          <a:xfrm>
            <a:off x="6280735" y="3807689"/>
            <a:ext cx="5628741" cy="2166074"/>
          </a:xfrm>
          <a:prstGeom prst="rect">
            <a:avLst/>
          </a:prstGeom>
        </p:spPr>
      </p:pic>
      <p:sp>
        <p:nvSpPr>
          <p:cNvPr id="7" name="Rectangle 4"/>
          <p:cNvSpPr>
            <a:spLocks noChangeArrowheads="1"/>
          </p:cNvSpPr>
          <p:nvPr/>
        </p:nvSpPr>
        <p:spPr bwMode="auto">
          <a:xfrm>
            <a:off x="814114" y="6176963"/>
            <a:ext cx="10910526"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[5]</a:t>
            </a:r>
            <a:r>
              <a:rPr lang="ja-JP" altLang="en-US" sz="1400" dirty="0" smtClean="0">
                <a:solidFill>
                  <a:schemeClr val="tx2"/>
                </a:solidFill>
              </a:rPr>
              <a:t>石尾 隆</a:t>
            </a:r>
            <a:r>
              <a:rPr lang="en-US" altLang="ja-JP" sz="1400" dirty="0" smtClean="0">
                <a:solidFill>
                  <a:schemeClr val="tx2"/>
                </a:solidFill>
              </a:rPr>
              <a:t>, </a:t>
            </a:r>
            <a:r>
              <a:rPr lang="ja-JP" altLang="en-US" sz="1400" dirty="0" smtClean="0">
                <a:solidFill>
                  <a:schemeClr val="tx2"/>
                </a:solidFill>
              </a:rPr>
              <a:t>伊達 浩典</a:t>
            </a:r>
            <a:r>
              <a:rPr lang="en-US" altLang="ja-JP" sz="1400" dirty="0" smtClean="0">
                <a:solidFill>
                  <a:schemeClr val="tx2"/>
                </a:solidFill>
              </a:rPr>
              <a:t>, </a:t>
            </a:r>
            <a:r>
              <a:rPr lang="ja-JP" altLang="en-US" sz="1400" dirty="0" smtClean="0">
                <a:solidFill>
                  <a:schemeClr val="tx2"/>
                </a:solidFill>
              </a:rPr>
              <a:t>井上 克郎</a:t>
            </a:r>
            <a:r>
              <a:rPr lang="en-US" altLang="ja-JP" sz="1400" dirty="0" smtClean="0">
                <a:solidFill>
                  <a:schemeClr val="tx2"/>
                </a:solidFill>
              </a:rPr>
              <a:t>.</a:t>
            </a:r>
            <a:r>
              <a:rPr lang="ja-JP" altLang="en-US" sz="1400" dirty="0">
                <a:solidFill>
                  <a:schemeClr val="tx2"/>
                </a:solidFill>
              </a:rPr>
              <a:t> </a:t>
            </a:r>
            <a:r>
              <a:rPr lang="ja-JP" altLang="en-US" sz="1400" dirty="0" smtClean="0">
                <a:solidFill>
                  <a:schemeClr val="tx2"/>
                </a:solidFill>
              </a:rPr>
              <a:t>メソッド呼び出しの差異に基づくコードクローンの分類手法</a:t>
            </a:r>
            <a:r>
              <a:rPr lang="en-US" altLang="ja-JP" sz="1400" dirty="0" smtClean="0">
                <a:solidFill>
                  <a:schemeClr val="tx2"/>
                </a:solidFill>
              </a:rPr>
              <a:t>. </a:t>
            </a:r>
            <a:r>
              <a:rPr lang="ja-JP" altLang="en-US" sz="1400" dirty="0" smtClean="0">
                <a:solidFill>
                  <a:schemeClr val="tx2"/>
                </a:solidFill>
              </a:rPr>
              <a:t>情報処理学会論文誌</a:t>
            </a:r>
            <a:r>
              <a:rPr lang="en-US" altLang="ja-JP" sz="1400" dirty="0" smtClean="0">
                <a:solidFill>
                  <a:schemeClr val="tx2"/>
                </a:solidFill>
              </a:rPr>
              <a:t>, </a:t>
            </a:r>
            <a:r>
              <a:rPr lang="en-US" altLang="ja-JP" sz="1400" dirty="0">
                <a:solidFill>
                  <a:schemeClr val="tx2"/>
                </a:solidFill>
              </a:rPr>
              <a:t>Vol. </a:t>
            </a:r>
            <a:r>
              <a:rPr lang="en-US" altLang="ja-JP" sz="1400" dirty="0" smtClean="0">
                <a:solidFill>
                  <a:schemeClr val="tx2"/>
                </a:solidFill>
              </a:rPr>
              <a:t>56, </a:t>
            </a:r>
            <a:r>
              <a:rPr lang="en-US" altLang="ja-JP" sz="1400" dirty="0">
                <a:solidFill>
                  <a:schemeClr val="tx2"/>
                </a:solidFill>
              </a:rPr>
              <a:t>No. </a:t>
            </a:r>
            <a:r>
              <a:rPr lang="en-US" altLang="ja-JP" sz="1400" dirty="0" smtClean="0">
                <a:solidFill>
                  <a:schemeClr val="tx2"/>
                </a:solidFill>
              </a:rPr>
              <a:t>6, </a:t>
            </a:r>
            <a:r>
              <a:rPr lang="en-US" altLang="ja-JP" sz="1400" dirty="0">
                <a:solidFill>
                  <a:schemeClr val="tx2"/>
                </a:solidFill>
              </a:rPr>
              <a:t>pp. </a:t>
            </a:r>
            <a:r>
              <a:rPr lang="en-US" altLang="ja-JP" sz="1400" dirty="0" smtClean="0">
                <a:solidFill>
                  <a:schemeClr val="tx2"/>
                </a:solidFill>
              </a:rPr>
              <a:t>1471–1480, 2015.</a:t>
            </a:r>
            <a:endParaRPr lang="en-US" altLang="ja-JP" sz="1400" dirty="0">
              <a:solidFill>
                <a:schemeClr val="tx2"/>
              </a:solidFill>
            </a:endParaRPr>
          </a:p>
        </p:txBody>
      </p:sp>
      <p:sp>
        <p:nvSpPr>
          <p:cNvPr id="8" name="正方形/長方形 7"/>
          <p:cNvSpPr/>
          <p:nvPr/>
        </p:nvSpPr>
        <p:spPr>
          <a:xfrm>
            <a:off x="357827" y="3807688"/>
            <a:ext cx="5738072" cy="2108921"/>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9" name="正方形/長方形 8"/>
          <p:cNvSpPr/>
          <p:nvPr/>
        </p:nvSpPr>
        <p:spPr>
          <a:xfrm>
            <a:off x="6220098" y="3807687"/>
            <a:ext cx="5689378" cy="2108921"/>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2343388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177238"/>
            <a:ext cx="10515600" cy="1325563"/>
          </a:xfrm>
        </p:spPr>
        <p:txBody>
          <a:bodyPr/>
          <a:lstStyle/>
          <a:p>
            <a:r>
              <a:rPr kumimoji="1" lang="ja-JP" altLang="en-US" dirty="0" smtClean="0"/>
              <a:t>まとめ・今後の計画</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まとめ</a:t>
            </a:r>
            <a:endParaRPr kumimoji="1" lang="en-US" altLang="ja-JP" dirty="0" smtClean="0"/>
          </a:p>
          <a:p>
            <a:pPr lvl="1"/>
            <a:r>
              <a:rPr lang="ja-JP" altLang="en-US" dirty="0"/>
              <a:t>類似</a:t>
            </a:r>
            <a:r>
              <a:rPr lang="ja-JP" altLang="en-US" dirty="0" smtClean="0"/>
              <a:t>コードを用いて，既存のテストコードを再利用するツールを提案</a:t>
            </a:r>
            <a:endParaRPr lang="en-US" altLang="ja-JP" dirty="0" smtClean="0"/>
          </a:p>
          <a:p>
            <a:pPr lvl="1"/>
            <a:r>
              <a:rPr kumimoji="1" lang="ja-JP" altLang="en-US" dirty="0" smtClean="0"/>
              <a:t>ツールの実現に向けて類似コードとテストコードの関係を調査</a:t>
            </a:r>
            <a:endParaRPr kumimoji="1" lang="en-US" altLang="ja-JP" dirty="0" smtClean="0"/>
          </a:p>
          <a:p>
            <a:r>
              <a:rPr lang="ja-JP" altLang="en-US" dirty="0"/>
              <a:t>今後</a:t>
            </a:r>
            <a:r>
              <a:rPr lang="ja-JP" altLang="en-US" dirty="0" smtClean="0"/>
              <a:t>の計画</a:t>
            </a:r>
            <a:endParaRPr lang="en-US" altLang="ja-JP" dirty="0" smtClean="0"/>
          </a:p>
          <a:p>
            <a:pPr lvl="1"/>
            <a:r>
              <a:rPr lang="ja-JP" altLang="en-US" dirty="0"/>
              <a:t>類似コードペアの振る舞いに着目し，テストコードとの関係を</a:t>
            </a:r>
            <a:r>
              <a:rPr lang="ja-JP" altLang="en-US" dirty="0" smtClean="0"/>
              <a:t>調査</a:t>
            </a:r>
            <a:endParaRPr lang="en-US" altLang="ja-JP" dirty="0"/>
          </a:p>
          <a:p>
            <a:pPr lvl="2"/>
            <a:r>
              <a:rPr lang="ja-JP" altLang="en-US" dirty="0"/>
              <a:t>類似</a:t>
            </a:r>
            <a:r>
              <a:rPr lang="ja-JP" altLang="en-US" dirty="0" smtClean="0"/>
              <a:t>コードペアの振る舞いについては既存のメソッド呼び出しの差異手法を用いる</a:t>
            </a:r>
            <a:endParaRPr lang="en-US" altLang="ja-JP" dirty="0" smtClean="0"/>
          </a:p>
          <a:p>
            <a:pPr lvl="1"/>
            <a:r>
              <a:rPr lang="ja-JP" altLang="en-US" dirty="0" smtClean="0"/>
              <a:t>再利用候補のテストコードに対してどのような編集を加えることが必要か</a:t>
            </a:r>
            <a:endParaRPr lang="en-US" altLang="ja-JP" dirty="0" smtClean="0"/>
          </a:p>
          <a:p>
            <a:pPr lvl="2"/>
            <a:r>
              <a:rPr lang="ja-JP" altLang="en-US" dirty="0" smtClean="0"/>
              <a:t>テストコード再利用パターンについて考察する</a:t>
            </a:r>
            <a:endParaRPr lang="en-US" altLang="ja-JP" dirty="0" smtClean="0"/>
          </a:p>
          <a:p>
            <a:pPr lvl="2"/>
            <a:endParaRPr lang="en-US" altLang="ja-JP" dirty="0" smtClean="0"/>
          </a:p>
          <a:p>
            <a:pPr marL="457200" lvl="1" indent="0">
              <a:buNone/>
            </a:pP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21</a:t>
            </a:fld>
            <a:endParaRPr kumimoji="1" lang="ja-JP" altLang="en-US" dirty="0"/>
          </a:p>
        </p:txBody>
      </p:sp>
    </p:spTree>
    <p:extLst>
      <p:ext uri="{BB962C8B-B14F-4D97-AF65-F5344CB8AC3E}">
        <p14:creationId xmlns:p14="http://schemas.microsoft.com/office/powerpoint/2010/main" val="20476956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テストコード再利用パターン</a:t>
            </a:r>
            <a:r>
              <a:rPr kumimoji="1" lang="en-US" altLang="ja-JP" dirty="0" smtClean="0"/>
              <a:t>1</a:t>
            </a:r>
            <a:endParaRPr kumimoji="1" lang="ja-JP" altLang="en-US" dirty="0"/>
          </a:p>
        </p:txBody>
      </p:sp>
      <p:sp>
        <p:nvSpPr>
          <p:cNvPr id="3" name="コンテンツ プレースホルダー 2"/>
          <p:cNvSpPr>
            <a:spLocks noGrp="1"/>
          </p:cNvSpPr>
          <p:nvPr>
            <p:ph idx="1"/>
          </p:nvPr>
        </p:nvSpPr>
        <p:spPr>
          <a:xfrm>
            <a:off x="825665" y="1592433"/>
            <a:ext cx="10515600" cy="750661"/>
          </a:xfrm>
        </p:spPr>
        <p:txBody>
          <a:bodyPr/>
          <a:lstStyle/>
          <a:p>
            <a:r>
              <a:rPr kumimoji="1" lang="en-US" altLang="ja-JP" dirty="0" smtClean="0"/>
              <a:t>type2</a:t>
            </a:r>
            <a:r>
              <a:rPr lang="ja-JP" altLang="en-US" dirty="0"/>
              <a:t> </a:t>
            </a:r>
            <a:r>
              <a:rPr lang="ja-JP" altLang="en-US" dirty="0" smtClean="0"/>
              <a:t>テストコード</a:t>
            </a:r>
            <a:r>
              <a:rPr lang="ja-JP" altLang="en-US" dirty="0"/>
              <a:t>ペア</a:t>
            </a:r>
            <a:endParaRPr kumimoji="1" lang="ja-JP" altLang="en-US" dirty="0"/>
          </a:p>
        </p:txBody>
      </p:sp>
      <p:sp>
        <p:nvSpPr>
          <p:cNvPr id="4" name="正方形/長方形 3"/>
          <p:cNvSpPr/>
          <p:nvPr/>
        </p:nvSpPr>
        <p:spPr>
          <a:xfrm>
            <a:off x="53521" y="2844469"/>
            <a:ext cx="5885542" cy="193899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testResolve</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Parent</a:t>
            </a:r>
            <a:r>
              <a:rPr lang="en-US" altLang="ja-JP" sz="1200" b="1" dirty="0" smtClean="0">
                <a:solidFill>
                  <a:srgbClr val="FF0000"/>
                </a:solidFill>
                <a:effectLst>
                  <a:outerShdw blurRad="38100" dist="38100" dir="2700000" algn="tl">
                    <a:srgbClr val="000000">
                      <a:alpha val="43137"/>
                    </a:srgbClr>
                  </a:outerShdw>
                </a:effectLst>
                <a:latin typeface="+mn-ea"/>
                <a:ea typeface="+mn-ea"/>
              </a:rPr>
              <a:t> </a:t>
            </a:r>
            <a:r>
              <a:rPr lang="en-US" altLang="ja-JP" sz="1200" dirty="0" err="1" smtClean="0">
                <a:effectLst/>
                <a:latin typeface="Consolas" panose="020B0609020204030204" pitchFamily="49" charset="0"/>
              </a:rPr>
              <a:t>ExistingWithoutRange</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throws</a:t>
            </a:r>
            <a:r>
              <a:rPr lang="en-US" altLang="ja-JP" sz="1200" dirty="0" smtClean="0">
                <a:effectLst/>
              </a:rPr>
              <a:t> </a:t>
            </a:r>
            <a:r>
              <a:rPr lang="en-US" altLang="ja-JP" sz="1200" dirty="0" smtClean="0">
                <a:effectLst/>
                <a:latin typeface="Consolas" panose="020B0609020204030204" pitchFamily="49" charset="0"/>
              </a:rPr>
              <a:t>Exception</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smtClean="0"/>
          </a:p>
          <a:p>
            <a:r>
              <a:rPr lang="en-US" altLang="ja-JP" sz="1200" dirty="0">
                <a:effectLst/>
                <a:latin typeface="Consolas" panose="020B0609020204030204" pitchFamily="49" charset="0"/>
              </a:rPr>
              <a:t> </a:t>
            </a:r>
            <a:r>
              <a:rPr lang="en-US" altLang="ja-JP" sz="1200" dirty="0" smtClean="0">
                <a:effectLst/>
                <a:latin typeface="Consolas" panose="020B0609020204030204" pitchFamily="49" charset="0"/>
              </a:rPr>
              <a:t>   final</a:t>
            </a:r>
            <a:r>
              <a:rPr lang="en-US" altLang="ja-JP" sz="1200" dirty="0" smtClean="0">
                <a:effectLst/>
              </a:rPr>
              <a:t> </a:t>
            </a:r>
            <a:r>
              <a:rPr lang="en-US" altLang="ja-JP" sz="1200" b="1" dirty="0" smtClean="0">
                <a:solidFill>
                  <a:srgbClr val="FF0000"/>
                </a:solidFill>
                <a:effectLst>
                  <a:outerShdw blurRad="38100" dist="38100" dir="2700000" algn="tl">
                    <a:srgbClr val="000000">
                      <a:alpha val="43137"/>
                    </a:srgbClr>
                  </a:outerShdw>
                </a:effectLst>
                <a:latin typeface="+mn-ea"/>
                <a:ea typeface="+mn-ea"/>
              </a:rPr>
              <a:t>Parent</a:t>
            </a:r>
            <a:r>
              <a:rPr lang="en-US" altLang="ja-JP" sz="1200" dirty="0" smtClean="0">
                <a:effectLst/>
              </a:rPr>
              <a:t> </a:t>
            </a:r>
            <a:r>
              <a:rPr lang="en-US" altLang="ja-JP" sz="1200" b="1" dirty="0" err="1">
                <a:solidFill>
                  <a:srgbClr val="FF0000"/>
                </a:solidFill>
                <a:effectLst>
                  <a:outerShdw blurRad="38100" dist="38100" dir="2700000" algn="tl">
                    <a:srgbClr val="000000">
                      <a:alpha val="43137"/>
                    </a:srgbClr>
                  </a:outerShdw>
                </a:effectLst>
                <a:latin typeface="+mn-ea"/>
              </a:rPr>
              <a:t>p</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arent</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new</a:t>
            </a:r>
            <a:r>
              <a:rPr lang="en-US" altLang="ja-JP" sz="1200" dirty="0" smtClean="0">
                <a:effectLst/>
              </a:rPr>
              <a:t> </a:t>
            </a:r>
            <a:r>
              <a:rPr lang="en-US" altLang="ja-JP" sz="1200" b="1" dirty="0" smtClean="0">
                <a:solidFill>
                  <a:srgbClr val="FF0000"/>
                </a:solidFill>
                <a:effectLst>
                  <a:outerShdw blurRad="38100" dist="38100" dir="2700000" algn="tl">
                    <a:srgbClr val="000000">
                      <a:alpha val="43137"/>
                    </a:srgbClr>
                  </a:outerShdw>
                </a:effectLst>
                <a:latin typeface="+mn-ea"/>
                <a:ea typeface="+mn-ea"/>
              </a:rPr>
              <a:t>Parent </a:t>
            </a:r>
            <a:r>
              <a:rPr lang="en-US" altLang="ja-JP" sz="1200" dirty="0" smtClean="0">
                <a:effectLst/>
                <a:latin typeface="Consolas" panose="020B0609020204030204" pitchFamily="49" charset="0"/>
              </a:rPr>
              <a:t>();</a:t>
            </a:r>
            <a:endParaRPr lang="en-US" altLang="ja-JP" sz="1200" dirty="0"/>
          </a:p>
          <a:p>
            <a:r>
              <a:rPr lang="en-US" altLang="ja-JP" sz="1200" b="1" dirty="0" smtClean="0">
                <a:solidFill>
                  <a:srgbClr val="FF0000"/>
                </a:solidFill>
                <a:effectLst>
                  <a:outerShdw blurRad="38100" dist="38100" dir="2700000" algn="tl">
                    <a:srgbClr val="000000">
                      <a:alpha val="43137"/>
                    </a:srgbClr>
                  </a:outerShdw>
                </a:effectLst>
                <a:latin typeface="+mn-ea"/>
              </a:rPr>
              <a:t>       </a:t>
            </a:r>
            <a:r>
              <a:rPr lang="en-US" altLang="ja-JP" sz="1200" b="1" dirty="0" err="1" smtClean="0">
                <a:solidFill>
                  <a:srgbClr val="FF0000"/>
                </a:solidFill>
                <a:effectLst>
                  <a:outerShdw blurRad="38100" dist="38100" dir="2700000" algn="tl">
                    <a:srgbClr val="000000">
                      <a:alpha val="43137"/>
                    </a:srgbClr>
                  </a:outerShdw>
                </a:effectLst>
                <a:latin typeface="+mn-ea"/>
              </a:rPr>
              <a:t>p</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arent</a:t>
            </a:r>
            <a:r>
              <a:rPr lang="en-US" altLang="ja-JP" sz="1200" dirty="0" err="1" smtClean="0">
                <a:effectLst/>
                <a:latin typeface="Consolas" panose="020B0609020204030204" pitchFamily="49" charset="0"/>
              </a:rPr>
              <a:t>.setGroupId</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org.apache</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r>
              <a:rPr lang="en-US" altLang="ja-JP" sz="1200" b="1" dirty="0" smtClean="0">
                <a:solidFill>
                  <a:srgbClr val="FF0000"/>
                </a:solidFill>
                <a:effectLst>
                  <a:outerShdw blurRad="38100" dist="38100" dir="2700000" algn="tl">
                    <a:srgbClr val="000000">
                      <a:alpha val="43137"/>
                    </a:srgbClr>
                  </a:outerShdw>
                </a:effectLst>
                <a:latin typeface="+mn-ea"/>
              </a:rPr>
              <a:t>       p</a:t>
            </a:r>
            <a:r>
              <a:rPr lang="en-US" altLang="ja-JP" sz="1200" b="1" dirty="0" smtClean="0">
                <a:solidFill>
                  <a:srgbClr val="FF0000"/>
                </a:solidFill>
                <a:effectLst>
                  <a:outerShdw blurRad="38100" dist="38100" dir="2700000" algn="tl">
                    <a:srgbClr val="000000">
                      <a:alpha val="43137"/>
                    </a:srgbClr>
                  </a:outerShdw>
                </a:effectLst>
                <a:latin typeface="+mn-ea"/>
                <a:ea typeface="+mn-ea"/>
              </a:rPr>
              <a:t>arent </a:t>
            </a:r>
            <a:r>
              <a:rPr lang="en-US" altLang="ja-JP" sz="1200" dirty="0" err="1" smtClean="0">
                <a:effectLst/>
                <a:latin typeface="Consolas" panose="020B0609020204030204" pitchFamily="49" charset="0"/>
              </a:rPr>
              <a:t>setArtifactId</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"apache"</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r>
              <a:rPr lang="en-US" altLang="ja-JP" sz="1200" b="1" dirty="0" smtClean="0">
                <a:solidFill>
                  <a:srgbClr val="FF0000"/>
                </a:solidFill>
                <a:effectLst>
                  <a:outerShdw blurRad="38100" dist="38100" dir="2700000" algn="tl">
                    <a:srgbClr val="000000">
                      <a:alpha val="43137"/>
                    </a:srgbClr>
                  </a:outerShdw>
                </a:effectLst>
                <a:latin typeface="+mn-ea"/>
              </a:rPr>
              <a:t>       </a:t>
            </a:r>
            <a:r>
              <a:rPr lang="en-US" altLang="ja-JP" sz="1200" b="1" dirty="0" err="1" smtClean="0">
                <a:solidFill>
                  <a:srgbClr val="FF0000"/>
                </a:solidFill>
                <a:effectLst>
                  <a:outerShdw blurRad="38100" dist="38100" dir="2700000" algn="tl">
                    <a:srgbClr val="000000">
                      <a:alpha val="43137"/>
                    </a:srgbClr>
                  </a:outerShdw>
                </a:effectLst>
                <a:latin typeface="+mn-ea"/>
              </a:rPr>
              <a:t>p</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arent</a:t>
            </a:r>
            <a:r>
              <a:rPr lang="en-US" altLang="ja-JP" sz="1200" dirty="0" err="1" smtClean="0">
                <a:effectLst/>
                <a:latin typeface="Consolas" panose="020B0609020204030204" pitchFamily="49" charset="0"/>
              </a:rPr>
              <a:t>.setVersion</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"1"</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assertNotNull</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this.newModelResolver</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resolveModel</a:t>
            </a:r>
            <a:r>
              <a:rPr lang="en-US" altLang="ja-JP" sz="1200" dirty="0" smtClean="0">
                <a:effectLst/>
                <a:latin typeface="Consolas" panose="020B0609020204030204" pitchFamily="49" charset="0"/>
              </a:rPr>
              <a:t>( </a:t>
            </a:r>
            <a:r>
              <a:rPr lang="en-US" altLang="ja-JP" sz="1200" b="1" dirty="0">
                <a:solidFill>
                  <a:srgbClr val="FF0000"/>
                </a:solidFill>
                <a:effectLst>
                  <a:outerShdw blurRad="38100" dist="38100" dir="2700000" algn="tl">
                    <a:srgbClr val="000000">
                      <a:alpha val="43137"/>
                    </a:srgbClr>
                  </a:outerShdw>
                </a:effectLst>
                <a:latin typeface="+mn-ea"/>
              </a:rPr>
              <a:t>p</a:t>
            </a:r>
            <a:r>
              <a:rPr lang="en-US" altLang="ja-JP" sz="1200" b="1" dirty="0" smtClean="0">
                <a:solidFill>
                  <a:srgbClr val="FF0000"/>
                </a:solidFill>
                <a:effectLst>
                  <a:outerShdw blurRad="38100" dist="38100" dir="2700000" algn="tl">
                    <a:srgbClr val="000000">
                      <a:alpha val="43137"/>
                    </a:srgbClr>
                  </a:outerShdw>
                </a:effectLst>
                <a:latin typeface="+mn-ea"/>
                <a:ea typeface="+mn-ea"/>
              </a:rPr>
              <a:t>arent</a:t>
            </a:r>
            <a:r>
              <a:rPr lang="en-US" altLang="ja-JP" sz="1200" dirty="0" smtClean="0">
                <a:effectLst/>
                <a:latin typeface="Consolas" panose="020B0609020204030204" pitchFamily="49" charset="0"/>
              </a:rPr>
              <a:t> ) );</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"1",</a:t>
            </a:r>
            <a:r>
              <a:rPr lang="en-US" altLang="ja-JP" sz="1200" dirty="0" smtClean="0">
                <a:effectLst/>
              </a:rPr>
              <a:t> </a:t>
            </a:r>
            <a:r>
              <a:rPr lang="en-US" altLang="ja-JP" sz="1200" b="1" dirty="0" err="1">
                <a:solidFill>
                  <a:srgbClr val="FF0000"/>
                </a:solidFill>
                <a:effectLst>
                  <a:outerShdw blurRad="38100" dist="38100" dir="2700000" algn="tl">
                    <a:srgbClr val="000000">
                      <a:alpha val="43137"/>
                    </a:srgbClr>
                  </a:outerShdw>
                </a:effectLst>
                <a:latin typeface="+mn-ea"/>
              </a:rPr>
              <a:t>p</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arent</a:t>
            </a:r>
            <a:r>
              <a:rPr lang="en-US" altLang="ja-JP" sz="1200" dirty="0" err="1" smtClean="0">
                <a:effectLst/>
                <a:latin typeface="Consolas" panose="020B0609020204030204" pitchFamily="49" charset="0"/>
              </a:rPr>
              <a:t>.getVersion</a:t>
            </a:r>
            <a:r>
              <a:rPr lang="en-US" altLang="ja-JP" sz="1200" dirty="0" smtClean="0">
                <a:effectLst/>
                <a:latin typeface="Consolas" panose="020B0609020204030204" pitchFamily="49" charset="0"/>
              </a:rPr>
              <a:t>() );</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a:effectLst/>
            </a:endParaRPr>
          </a:p>
        </p:txBody>
      </p:sp>
      <p:sp>
        <p:nvSpPr>
          <p:cNvPr id="5" name="正方形/長方形 4"/>
          <p:cNvSpPr/>
          <p:nvPr/>
        </p:nvSpPr>
        <p:spPr>
          <a:xfrm>
            <a:off x="5939063" y="2844469"/>
            <a:ext cx="6183087" cy="193899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testResolve</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Dependency</a:t>
            </a:r>
            <a:r>
              <a:rPr lang="en-US" altLang="ja-JP" sz="1200" dirty="0" err="1" smtClean="0">
                <a:effectLst/>
                <a:latin typeface="Consolas" panose="020B0609020204030204" pitchFamily="49" charset="0"/>
              </a:rPr>
              <a:t>ExistingWithoutRange</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throws</a:t>
            </a:r>
            <a:r>
              <a:rPr lang="en-US" altLang="ja-JP" sz="1200" dirty="0" smtClean="0">
                <a:effectLst/>
              </a:rPr>
              <a:t> </a:t>
            </a:r>
            <a:r>
              <a:rPr lang="en-US" altLang="ja-JP" sz="1200" dirty="0" smtClean="0">
                <a:effectLst/>
                <a:latin typeface="Consolas" panose="020B0609020204030204" pitchFamily="49" charset="0"/>
              </a:rPr>
              <a:t>Exception</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a:latin typeface="Consolas" panose="020B0609020204030204" pitchFamily="49" charset="0"/>
              </a:rPr>
              <a:t> </a:t>
            </a:r>
            <a:r>
              <a:rPr lang="en-US" altLang="ja-JP" sz="1200" dirty="0" smtClean="0">
                <a:latin typeface="Consolas" panose="020B0609020204030204" pitchFamily="49" charset="0"/>
              </a:rPr>
              <a:t>   </a:t>
            </a:r>
            <a:r>
              <a:rPr lang="en-US" altLang="ja-JP" sz="1200" dirty="0" smtClean="0">
                <a:effectLst/>
                <a:latin typeface="Consolas" panose="020B0609020204030204" pitchFamily="49" charset="0"/>
              </a:rPr>
              <a:t>final</a:t>
            </a:r>
            <a:r>
              <a:rPr lang="en-US" altLang="ja-JP" sz="1200" dirty="0" smtClean="0">
                <a:effectLst/>
              </a:rPr>
              <a:t> </a:t>
            </a:r>
            <a:r>
              <a:rPr lang="en-US" altLang="ja-JP" sz="1200" b="1" dirty="0" smtClean="0">
                <a:solidFill>
                  <a:srgbClr val="0070C0"/>
                </a:solidFill>
                <a:effectLst>
                  <a:outerShdw blurRad="38100" dist="38100" dir="2700000" algn="tl">
                    <a:srgbClr val="000000">
                      <a:alpha val="43137"/>
                    </a:srgbClr>
                  </a:outerShdw>
                </a:effectLst>
                <a:latin typeface="+mn-ea"/>
                <a:ea typeface="+mn-ea"/>
              </a:rPr>
              <a:t>Dependency</a:t>
            </a:r>
            <a:r>
              <a:rPr lang="en-US" altLang="ja-JP" sz="1200" dirty="0" smtClean="0">
                <a:effectLst/>
              </a:rPr>
              <a:t> </a:t>
            </a:r>
            <a:r>
              <a:rPr lang="en-US" altLang="ja-JP" sz="1200" b="1" dirty="0" err="1">
                <a:solidFill>
                  <a:srgbClr val="0070C0"/>
                </a:solidFill>
                <a:effectLst>
                  <a:outerShdw blurRad="38100" dist="38100" dir="2700000" algn="tl">
                    <a:srgbClr val="000000">
                      <a:alpha val="43137"/>
                    </a:srgbClr>
                  </a:outerShdw>
                </a:effectLst>
                <a:latin typeface="+mn-ea"/>
              </a:rPr>
              <a:t>d</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new</a:t>
            </a:r>
            <a:r>
              <a:rPr lang="en-US" altLang="ja-JP" sz="1200" dirty="0" smtClean="0">
                <a:effectLst/>
              </a:rPr>
              <a:t> </a:t>
            </a:r>
            <a:r>
              <a:rPr lang="en-US" altLang="ja-JP" sz="1200" b="1" dirty="0" smtClean="0">
                <a:solidFill>
                  <a:srgbClr val="0070C0"/>
                </a:solidFill>
                <a:effectLst>
                  <a:outerShdw blurRad="38100" dist="38100" dir="2700000" algn="tl">
                    <a:srgbClr val="000000">
                      <a:alpha val="43137"/>
                    </a:srgbClr>
                  </a:outerShdw>
                </a:effectLst>
                <a:latin typeface="+mn-ea"/>
                <a:ea typeface="+mn-ea"/>
              </a:rPr>
              <a:t>Dependency</a:t>
            </a:r>
            <a:r>
              <a:rPr lang="en-US" altLang="ja-JP" sz="1200" dirty="0" smtClean="0">
                <a:effectLst/>
                <a:latin typeface="Consolas" panose="020B0609020204030204" pitchFamily="49" charset="0"/>
              </a:rPr>
              <a:t>();</a:t>
            </a:r>
            <a:endParaRPr lang="en-US" altLang="ja-JP" sz="1200" dirty="0" smtClean="0">
              <a:effectLst/>
            </a:endParaRPr>
          </a:p>
          <a:p>
            <a:r>
              <a:rPr lang="en-US" altLang="ja-JP" sz="1200" b="1" dirty="0" smtClean="0">
                <a:solidFill>
                  <a:srgbClr val="0070C0"/>
                </a:solidFill>
                <a:effectLst>
                  <a:outerShdw blurRad="38100" dist="38100" dir="2700000" algn="tl">
                    <a:srgbClr val="000000">
                      <a:alpha val="43137"/>
                    </a:srgbClr>
                  </a:outerShdw>
                </a:effectLst>
                <a:latin typeface="+mn-ea"/>
              </a:rPr>
              <a:t>       </a:t>
            </a:r>
            <a:r>
              <a:rPr lang="en-US" altLang="ja-JP" sz="1200" b="1" dirty="0" err="1" smtClean="0">
                <a:solidFill>
                  <a:srgbClr val="0070C0"/>
                </a:solidFill>
                <a:effectLst>
                  <a:outerShdw blurRad="38100" dist="38100" dir="2700000" algn="tl">
                    <a:srgbClr val="000000">
                      <a:alpha val="43137"/>
                    </a:srgbClr>
                  </a:outerShdw>
                </a:effectLst>
                <a:latin typeface="+mn-ea"/>
              </a:rPr>
              <a:t>d</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err="1" smtClean="0">
                <a:effectLst/>
                <a:latin typeface="Consolas" panose="020B0609020204030204" pitchFamily="49" charset="0"/>
              </a:rPr>
              <a:t>.setGroupId</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org.apache</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r>
              <a:rPr lang="en-US" altLang="ja-JP" sz="1200" b="1" dirty="0" smtClean="0">
                <a:solidFill>
                  <a:srgbClr val="0070C0"/>
                </a:solidFill>
                <a:effectLst>
                  <a:outerShdw blurRad="38100" dist="38100" dir="2700000" algn="tl">
                    <a:srgbClr val="000000">
                      <a:alpha val="43137"/>
                    </a:srgbClr>
                  </a:outerShdw>
                </a:effectLst>
                <a:latin typeface="+mn-ea"/>
              </a:rPr>
              <a:t>       </a:t>
            </a:r>
            <a:r>
              <a:rPr lang="en-US" altLang="ja-JP" sz="1200" b="1" dirty="0" err="1" smtClean="0">
                <a:solidFill>
                  <a:srgbClr val="0070C0"/>
                </a:solidFill>
                <a:effectLst>
                  <a:outerShdw blurRad="38100" dist="38100" dir="2700000" algn="tl">
                    <a:srgbClr val="000000">
                      <a:alpha val="43137"/>
                    </a:srgbClr>
                  </a:outerShdw>
                </a:effectLst>
                <a:latin typeface="+mn-ea"/>
              </a:rPr>
              <a:t>d</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err="1" smtClean="0">
                <a:effectLst/>
                <a:latin typeface="Consolas" panose="020B0609020204030204" pitchFamily="49" charset="0"/>
              </a:rPr>
              <a:t>.setArtifactId</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"apache"</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r>
              <a:rPr lang="en-US" altLang="ja-JP" sz="1200" b="1" dirty="0" smtClean="0">
                <a:solidFill>
                  <a:srgbClr val="0070C0"/>
                </a:solidFill>
                <a:effectLst>
                  <a:outerShdw blurRad="38100" dist="38100" dir="2700000" algn="tl">
                    <a:srgbClr val="000000">
                      <a:alpha val="43137"/>
                    </a:srgbClr>
                  </a:outerShdw>
                </a:effectLst>
                <a:latin typeface="+mn-ea"/>
              </a:rPr>
              <a:t>       </a:t>
            </a:r>
            <a:r>
              <a:rPr lang="en-US" altLang="ja-JP" sz="1200" b="1" dirty="0" err="1" smtClean="0">
                <a:solidFill>
                  <a:srgbClr val="0070C0"/>
                </a:solidFill>
                <a:effectLst>
                  <a:outerShdw blurRad="38100" dist="38100" dir="2700000" algn="tl">
                    <a:srgbClr val="000000">
                      <a:alpha val="43137"/>
                    </a:srgbClr>
                  </a:outerShdw>
                </a:effectLst>
                <a:latin typeface="+mn-ea"/>
              </a:rPr>
              <a:t>d</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err="1" smtClean="0">
                <a:effectLst/>
                <a:latin typeface="Consolas" panose="020B0609020204030204" pitchFamily="49" charset="0"/>
              </a:rPr>
              <a:t>.setVersion</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"1"</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assertNotNull</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this.newModelResolver</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resolveModel</a:t>
            </a:r>
            <a:r>
              <a:rPr lang="en-US" altLang="ja-JP" sz="1200" dirty="0" smtClean="0">
                <a:effectLst/>
                <a:latin typeface="Consolas" panose="020B0609020204030204" pitchFamily="49" charset="0"/>
              </a:rPr>
              <a:t>(</a:t>
            </a:r>
            <a:r>
              <a:rPr lang="en-US" altLang="ja-JP" sz="1200" b="1" dirty="0" smtClean="0">
                <a:solidFill>
                  <a:srgbClr val="0070C0"/>
                </a:solidFill>
                <a:effectLst>
                  <a:outerShdw blurRad="38100" dist="38100" dir="2700000" algn="tl">
                    <a:srgbClr val="000000">
                      <a:alpha val="43137"/>
                    </a:srgbClr>
                  </a:outerShdw>
                </a:effectLst>
                <a:latin typeface="+mn-ea"/>
              </a:rPr>
              <a:t>d</a:t>
            </a:r>
            <a:r>
              <a:rPr lang="en-US" altLang="ja-JP" sz="1200" b="1" dirty="0"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smtClean="0">
                <a:effectLst/>
                <a:latin typeface="Consolas" panose="020B0609020204030204" pitchFamily="49" charset="0"/>
              </a:rPr>
              <a:t> ) );</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"1",</a:t>
            </a:r>
            <a:r>
              <a:rPr lang="en-US" altLang="ja-JP" sz="1200" dirty="0" smtClean="0">
                <a:effectLst/>
              </a:rPr>
              <a:t> </a:t>
            </a:r>
            <a:r>
              <a:rPr lang="en-US" altLang="ja-JP" sz="1200" b="1" dirty="0" err="1">
                <a:solidFill>
                  <a:srgbClr val="0070C0"/>
                </a:solidFill>
                <a:effectLst>
                  <a:outerShdw blurRad="38100" dist="38100" dir="2700000" algn="tl">
                    <a:srgbClr val="000000">
                      <a:alpha val="43137"/>
                    </a:srgbClr>
                  </a:outerShdw>
                </a:effectLst>
                <a:latin typeface="+mn-ea"/>
              </a:rPr>
              <a:t>d</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ependency</a:t>
            </a:r>
            <a:r>
              <a:rPr lang="en-US" altLang="ja-JP" sz="1200" dirty="0" err="1" smtClean="0">
                <a:effectLst/>
                <a:latin typeface="Consolas" panose="020B0609020204030204" pitchFamily="49" charset="0"/>
              </a:rPr>
              <a:t>.getVersion</a:t>
            </a:r>
            <a:r>
              <a:rPr lang="en-US" altLang="ja-JP" sz="1200" dirty="0" smtClean="0">
                <a:effectLst/>
                <a:latin typeface="Consolas" panose="020B0609020204030204" pitchFamily="49" charset="0"/>
              </a:rPr>
              <a:t>() );</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a:effectLst/>
            </a:endParaRPr>
          </a:p>
        </p:txBody>
      </p:sp>
      <p:sp>
        <p:nvSpPr>
          <p:cNvPr id="6" name="角丸四角形 5"/>
          <p:cNvSpPr/>
          <p:nvPr/>
        </p:nvSpPr>
        <p:spPr>
          <a:xfrm>
            <a:off x="863600" y="5251450"/>
            <a:ext cx="10464800" cy="1257300"/>
          </a:xfrm>
          <a:prstGeom prst="roundRect">
            <a:avLst/>
          </a:prstGeom>
          <a:ln w="28575">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3200" dirty="0" smtClean="0">
                <a:latin typeface="ＭＳ Ｐゴシック" panose="020B0600070205080204" pitchFamily="50" charset="-128"/>
                <a:ea typeface="ＭＳ Ｐゴシック" panose="020B0600070205080204" pitchFamily="50" charset="-128"/>
              </a:rPr>
              <a:t>テスト対象のオブジェクトの統一的な変更により再利用可能</a:t>
            </a:r>
            <a:endParaRPr kumimoji="1" lang="ja-JP" altLang="en-US" sz="3200"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825665" y="2429829"/>
            <a:ext cx="4341253"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dirty="0" err="1" smtClean="0">
                <a:latin typeface="ＭＳ Ｐゴシック" panose="020B0600070205080204" pitchFamily="50" charset="-128"/>
                <a:ea typeface="ＭＳ Ｐゴシック" panose="020B0600070205080204" pitchFamily="50" charset="-128"/>
              </a:rPr>
              <a:t>resolveModel</a:t>
            </a:r>
            <a:r>
              <a:rPr lang="en-US" altLang="ja-JP" dirty="0" smtClean="0">
                <a:latin typeface="ＭＳ Ｐゴシック" panose="020B0600070205080204" pitchFamily="50" charset="-128"/>
                <a:ea typeface="ＭＳ Ｐゴシック" panose="020B0600070205080204" pitchFamily="50" charset="-128"/>
              </a:rPr>
              <a:t>( Parent parent ) </a:t>
            </a:r>
            <a:endParaRPr lang="ja-JP" altLang="en-US" dirty="0">
              <a:latin typeface="ＭＳ Ｐゴシック" panose="020B0600070205080204" pitchFamily="50" charset="-128"/>
              <a:ea typeface="ＭＳ Ｐゴシック" panose="020B0600070205080204" pitchFamily="50" charset="-128"/>
            </a:endParaRPr>
          </a:p>
        </p:txBody>
      </p:sp>
      <p:sp>
        <p:nvSpPr>
          <p:cNvPr id="9" name="正方形/長方形 8"/>
          <p:cNvSpPr/>
          <p:nvPr/>
        </p:nvSpPr>
        <p:spPr>
          <a:xfrm>
            <a:off x="6367056" y="2447516"/>
            <a:ext cx="5327099"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dirty="0" err="1" smtClean="0">
                <a:latin typeface="ＭＳ Ｐゴシック" panose="020B0600070205080204" pitchFamily="50" charset="-128"/>
                <a:ea typeface="ＭＳ Ｐゴシック" panose="020B0600070205080204" pitchFamily="50" charset="-128"/>
              </a:rPr>
              <a:t>resolveModel</a:t>
            </a:r>
            <a:r>
              <a:rPr lang="en-US" altLang="ja-JP" dirty="0" smtClean="0">
                <a:latin typeface="ＭＳ Ｐゴシック" panose="020B0600070205080204" pitchFamily="50" charset="-128"/>
                <a:ea typeface="ＭＳ Ｐゴシック" panose="020B0600070205080204" pitchFamily="50" charset="-128"/>
              </a:rPr>
              <a:t>(Dependency dependency )</a:t>
            </a:r>
            <a:r>
              <a:rPr lang="en-US" altLang="ja-JP" dirty="0" smtClean="0"/>
              <a:t> </a:t>
            </a:r>
            <a:endParaRPr lang="ja-JP" altLang="en-US" dirty="0"/>
          </a:p>
        </p:txBody>
      </p:sp>
      <p:sp>
        <p:nvSpPr>
          <p:cNvPr id="7" name="スライド番号プレースホルダー 6"/>
          <p:cNvSpPr>
            <a:spLocks noGrp="1"/>
          </p:cNvSpPr>
          <p:nvPr>
            <p:ph type="sldNum" sz="quarter" idx="12"/>
          </p:nvPr>
        </p:nvSpPr>
        <p:spPr/>
        <p:txBody>
          <a:bodyPr/>
          <a:lstStyle/>
          <a:p>
            <a:fld id="{BA258462-179E-4B38-91EE-44DE7242CE39}" type="slidenum">
              <a:rPr kumimoji="1" lang="ja-JP" altLang="en-US" smtClean="0"/>
              <a:t>22</a:t>
            </a:fld>
            <a:endParaRPr kumimoji="1" lang="ja-JP" altLang="en-US"/>
          </a:p>
        </p:txBody>
      </p:sp>
    </p:spTree>
    <p:extLst>
      <p:ext uri="{BB962C8B-B14F-4D97-AF65-F5344CB8AC3E}">
        <p14:creationId xmlns:p14="http://schemas.microsoft.com/office/powerpoint/2010/main" val="31165309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テストコード再利用</a:t>
            </a:r>
            <a:r>
              <a:rPr lang="ja-JP" altLang="en-US" dirty="0" smtClean="0"/>
              <a:t>パターン</a:t>
            </a:r>
            <a:r>
              <a:rPr lang="en-US" altLang="ja-JP" dirty="0" smtClean="0"/>
              <a:t>2</a:t>
            </a:r>
            <a:endParaRPr kumimoji="1" lang="ja-JP" altLang="en-US" dirty="0"/>
          </a:p>
        </p:txBody>
      </p:sp>
      <p:sp>
        <p:nvSpPr>
          <p:cNvPr id="3" name="コンテンツ プレースホルダー 2"/>
          <p:cNvSpPr>
            <a:spLocks noGrp="1"/>
          </p:cNvSpPr>
          <p:nvPr>
            <p:ph idx="1"/>
          </p:nvPr>
        </p:nvSpPr>
        <p:spPr>
          <a:xfrm>
            <a:off x="838200" y="1825625"/>
            <a:ext cx="10515600" cy="803275"/>
          </a:xfrm>
        </p:spPr>
        <p:txBody>
          <a:bodyPr/>
          <a:lstStyle/>
          <a:p>
            <a:r>
              <a:rPr kumimoji="1" lang="en-US" altLang="ja-JP" dirty="0" smtClean="0"/>
              <a:t>type2 </a:t>
            </a:r>
            <a:r>
              <a:rPr kumimoji="1" lang="ja-JP" altLang="en-US" dirty="0" smtClean="0"/>
              <a:t>テストコードペア</a:t>
            </a:r>
            <a:endParaRPr kumimoji="1" lang="ja-JP" altLang="en-US" dirty="0"/>
          </a:p>
        </p:txBody>
      </p:sp>
      <p:sp>
        <p:nvSpPr>
          <p:cNvPr id="4" name="正方形/長方形 3"/>
          <p:cNvSpPr/>
          <p:nvPr/>
        </p:nvSpPr>
        <p:spPr>
          <a:xfrm>
            <a:off x="469900" y="3243786"/>
            <a:ext cx="4527550" cy="1015663"/>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testEmptyPathWithKey</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throws</a:t>
            </a:r>
            <a:r>
              <a:rPr lang="en-US" altLang="ja-JP" sz="1200" dirty="0" smtClean="0">
                <a:effectLst/>
              </a:rPr>
              <a:t> </a:t>
            </a:r>
            <a:r>
              <a:rPr lang="en-US" altLang="ja-JP" sz="1200" dirty="0" smtClean="0">
                <a:effectLst/>
                <a:latin typeface="Consolas" panose="020B0609020204030204" pitchFamily="49" charset="0"/>
              </a:rPr>
              <a:t>Exception</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pPr algn="just">
              <a:spcAft>
                <a:spcPts val="0"/>
              </a:spcAft>
            </a:pPr>
            <a:r>
              <a:rPr lang="ja-JP" altLang="en-US" sz="1200" dirty="0">
                <a:latin typeface="Consolas" panose="020B0609020204030204" pitchFamily="49" charset="0"/>
              </a:rPr>
              <a:t> </a:t>
            </a:r>
            <a:r>
              <a:rPr lang="ja-JP" altLang="en-US" sz="1200" dirty="0" smtClean="0">
                <a:latin typeface="Consolas" panose="020B0609020204030204" pitchFamily="49" charset="0"/>
              </a:rPr>
              <a:t> </a:t>
            </a:r>
            <a:r>
              <a:rPr lang="en-US" altLang="ja-JP" sz="1200" dirty="0" err="1" smtClean="0">
                <a:effectLst/>
                <a:latin typeface="Consolas" panose="020B0609020204030204" pitchFamily="49" charset="0"/>
              </a:rPr>
              <a:t>ConfigData</a:t>
            </a:r>
            <a:r>
              <a:rPr lang="en-US" altLang="ja-JP" sz="1200" dirty="0" smtClean="0">
                <a:effectLst/>
              </a:rPr>
              <a:t> </a:t>
            </a:r>
            <a:r>
              <a:rPr lang="en-US" altLang="ja-JP" sz="1200" dirty="0" err="1" smtClean="0">
                <a:effectLst/>
                <a:latin typeface="Consolas" panose="020B0609020204030204" pitchFamily="49" charset="0"/>
              </a:rPr>
              <a:t>configData</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configProvider.</a:t>
            </a:r>
            <a:r>
              <a:rPr lang="en-US" altLang="ja-JP" sz="1200" dirty="0" err="1" smtClean="0">
                <a:solidFill>
                  <a:srgbClr val="000000"/>
                </a:solidFill>
                <a:highlight>
                  <a:srgbClr val="FFFF00"/>
                </a:highlight>
                <a:latin typeface="Consolas" panose="020B0609020204030204" pitchFamily="49" charset="0"/>
              </a:rPr>
              <a:t>get</a:t>
            </a:r>
            <a:r>
              <a:rPr lang="en-US" altLang="ja-JP" sz="1200" dirty="0" smtClean="0">
                <a:solidFill>
                  <a:srgbClr val="000000"/>
                </a:solidFill>
                <a:highlight>
                  <a:srgbClr val="FFFF00"/>
                </a:highlight>
                <a:latin typeface="Consolas" panose="020B0609020204030204" pitchFamily="49" charset="0"/>
              </a:rPr>
              <a:t>(</a:t>
            </a:r>
            <a:r>
              <a:rPr lang="en-US" altLang="ja-JP" sz="1200" b="1" dirty="0" smtClean="0">
                <a:solidFill>
                  <a:srgbClr val="FF0000"/>
                </a:solidFill>
                <a:highlight>
                  <a:srgbClr val="FFFF00"/>
                </a:highlight>
                <a:latin typeface="Consolas" panose="020B0609020204030204" pitchFamily="49" charset="0"/>
              </a:rPr>
              <a:t>""</a:t>
            </a:r>
            <a:r>
              <a:rPr lang="en-US" altLang="ja-JP" sz="1200" dirty="0" smtClean="0">
                <a:solidFill>
                  <a:srgbClr val="000000"/>
                </a:solidFill>
                <a:highlight>
                  <a:srgbClr val="FFFF00"/>
                </a:highligh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assertTrue</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configData.data</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isEmpty</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(null,</a:t>
            </a:r>
            <a:r>
              <a:rPr lang="en-US" altLang="ja-JP" sz="1200" dirty="0" smtClean="0">
                <a:effectLst/>
              </a:rPr>
              <a:t> </a:t>
            </a:r>
            <a:r>
              <a:rPr lang="en-US" altLang="ja-JP" sz="1200" dirty="0" err="1" smtClean="0">
                <a:effectLst/>
                <a:latin typeface="Consolas" panose="020B0609020204030204" pitchFamily="49" charset="0"/>
              </a:rPr>
              <a:t>configData.ttl</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a:effectLst/>
            </a:endParaRPr>
          </a:p>
        </p:txBody>
      </p:sp>
      <p:sp>
        <p:nvSpPr>
          <p:cNvPr id="5" name="正方形/長方形 4"/>
          <p:cNvSpPr/>
          <p:nvPr/>
        </p:nvSpPr>
        <p:spPr>
          <a:xfrm>
            <a:off x="4997450" y="3243785"/>
            <a:ext cx="7016750" cy="1015663"/>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testEmptyPath</a:t>
            </a:r>
            <a:r>
              <a:rPr lang="en-US" altLang="ja-JP" sz="1200" dirty="0" smtClean="0">
                <a:effectLst/>
                <a:latin typeface="Consolas" panose="020B0609020204030204" pitchFamily="49" charset="0"/>
              </a:rPr>
              <a:t>()</a:t>
            </a:r>
            <a:r>
              <a:rPr lang="en-US" altLang="ja-JP" sz="1200" dirty="0" smtClean="0">
                <a:effectLst/>
              </a:rPr>
              <a:t> </a:t>
            </a:r>
            <a:r>
              <a:rPr lang="en-US" altLang="ja-JP" sz="1200" dirty="0" smtClean="0">
                <a:effectLst/>
                <a:latin typeface="Consolas" panose="020B0609020204030204" pitchFamily="49" charset="0"/>
              </a:rPr>
              <a:t>throws</a:t>
            </a:r>
            <a:r>
              <a:rPr lang="en-US" altLang="ja-JP" sz="1200" dirty="0" smtClean="0">
                <a:effectLst/>
              </a:rPr>
              <a:t> </a:t>
            </a:r>
            <a:r>
              <a:rPr lang="en-US" altLang="ja-JP" sz="1200" dirty="0" smtClean="0">
                <a:effectLst/>
                <a:latin typeface="Consolas" panose="020B0609020204030204" pitchFamily="49" charset="0"/>
              </a:rPr>
              <a:t>Exception</a:t>
            </a:r>
            <a:r>
              <a:rPr lang="en-US" altLang="ja-JP" sz="1200" dirty="0" smtClean="0">
                <a:effectLst/>
              </a:rPr>
              <a:t> </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ConfigData</a:t>
            </a:r>
            <a:r>
              <a:rPr lang="en-US" altLang="ja-JP" sz="1200" dirty="0" smtClean="0">
                <a:effectLst/>
              </a:rPr>
              <a:t> </a:t>
            </a:r>
            <a:r>
              <a:rPr lang="en-US" altLang="ja-JP" sz="1200" dirty="0" err="1" smtClean="0">
                <a:effectLst/>
                <a:latin typeface="Consolas" panose="020B0609020204030204" pitchFamily="49" charset="0"/>
              </a:rPr>
              <a:t>configData</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configProvider.</a:t>
            </a:r>
            <a:r>
              <a:rPr lang="en-US" altLang="ja-JP" sz="1200" dirty="0" err="1" smtClean="0">
                <a:solidFill>
                  <a:srgbClr val="000000"/>
                </a:solidFill>
                <a:highlight>
                  <a:srgbClr val="FFFF00"/>
                </a:highlight>
                <a:latin typeface="Consolas" panose="020B0609020204030204" pitchFamily="49" charset="0"/>
              </a:rPr>
              <a:t>get</a:t>
            </a:r>
            <a:r>
              <a:rPr lang="en-US" altLang="ja-JP" sz="1200" dirty="0">
                <a:solidFill>
                  <a:srgbClr val="000000"/>
                </a:solidFill>
                <a:highlight>
                  <a:srgbClr val="FFFF00"/>
                </a:highlight>
                <a:latin typeface="Consolas" panose="020B0609020204030204" pitchFamily="49" charset="0"/>
              </a:rPr>
              <a:t>(</a:t>
            </a:r>
            <a:r>
              <a:rPr lang="en-US" altLang="ja-JP" sz="1200" b="1" dirty="0">
                <a:solidFill>
                  <a:schemeClr val="accent5"/>
                </a:solidFill>
                <a:highlight>
                  <a:srgbClr val="FFFF00"/>
                </a:highlight>
                <a:latin typeface="Consolas" panose="020B0609020204030204" pitchFamily="49" charset="0"/>
              </a:rPr>
              <a:t>""</a:t>
            </a:r>
            <a:r>
              <a:rPr lang="en-US" altLang="ja-JP" sz="1200" dirty="0">
                <a:solidFill>
                  <a:srgbClr val="000000"/>
                </a:solidFill>
                <a:highlight>
                  <a:srgbClr val="FFFF00"/>
                </a:highlight>
                <a:latin typeface="Consolas" panose="020B0609020204030204" pitchFamily="49" charset="0"/>
              </a:rPr>
              <a:t>,</a:t>
            </a:r>
            <a:r>
              <a:rPr lang="en-US" altLang="ja-JP" sz="1200" dirty="0">
                <a:solidFill>
                  <a:srgbClr val="000000"/>
                </a:solidFill>
                <a:highlight>
                  <a:srgbClr val="FFFF00"/>
                </a:highlight>
                <a:latin typeface="游ゴシック" panose="020B0400000000000000" pitchFamily="50" charset="-128"/>
              </a:rPr>
              <a:t> </a:t>
            </a:r>
            <a:r>
              <a:rPr lang="en-US" altLang="ja-JP" sz="1200" b="1" dirty="0" err="1">
                <a:solidFill>
                  <a:schemeClr val="accent5">
                    <a:lumMod val="75000"/>
                  </a:schemeClr>
                </a:solidFill>
                <a:highlight>
                  <a:srgbClr val="FFFF00"/>
                </a:highlight>
                <a:latin typeface="Consolas" panose="020B0609020204030204" pitchFamily="49" charset="0"/>
              </a:rPr>
              <a:t>Collections.singleton</a:t>
            </a:r>
            <a:r>
              <a:rPr lang="en-US" altLang="ja-JP" sz="1200" b="1" dirty="0">
                <a:solidFill>
                  <a:schemeClr val="accent5">
                    <a:lumMod val="75000"/>
                  </a:schemeClr>
                </a:solidFill>
                <a:highlight>
                  <a:srgbClr val="FFFF00"/>
                </a:highlight>
                <a:latin typeface="Consolas" panose="020B0609020204030204" pitchFamily="49" charset="0"/>
              </a:rPr>
              <a:t>("</a:t>
            </a:r>
            <a:r>
              <a:rPr lang="en-US" altLang="ja-JP" sz="1200" b="1" dirty="0" err="1">
                <a:solidFill>
                  <a:schemeClr val="accent5">
                    <a:lumMod val="75000"/>
                  </a:schemeClr>
                </a:solidFill>
                <a:highlight>
                  <a:srgbClr val="FFFF00"/>
                </a:highlight>
                <a:latin typeface="Consolas" panose="020B0609020204030204" pitchFamily="49" charset="0"/>
              </a:rPr>
              <a:t>testKey</a:t>
            </a:r>
            <a:r>
              <a:rPr lang="en-US" altLang="ja-JP" sz="1200" b="1" dirty="0">
                <a:solidFill>
                  <a:schemeClr val="accent5">
                    <a:lumMod val="75000"/>
                  </a:schemeClr>
                </a:solidFill>
                <a:highlight>
                  <a:srgbClr val="FFFF00"/>
                </a:highlight>
                <a:latin typeface="Consolas" panose="020B0609020204030204" pitchFamily="49" charset="0"/>
              </a:rPr>
              <a:t>")</a:t>
            </a:r>
            <a:r>
              <a:rPr lang="en-US" altLang="ja-JP" sz="1200" dirty="0">
                <a:solidFill>
                  <a:srgbClr val="000000"/>
                </a:solidFill>
                <a:highlight>
                  <a:srgbClr val="FFFF00"/>
                </a:highlight>
                <a:latin typeface="Consolas" panose="020B0609020204030204" pitchFamily="49" charset="0"/>
              </a:rPr>
              <a:t>)</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assertTrue</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configData.data</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isEmpty</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(null,</a:t>
            </a:r>
            <a:r>
              <a:rPr lang="en-US" altLang="ja-JP" sz="1200" dirty="0" smtClean="0">
                <a:effectLst/>
              </a:rPr>
              <a:t> </a:t>
            </a:r>
            <a:r>
              <a:rPr lang="en-US" altLang="ja-JP" sz="1200" dirty="0" err="1" smtClean="0">
                <a:effectLst/>
                <a:latin typeface="Consolas" panose="020B0609020204030204" pitchFamily="49" charset="0"/>
              </a:rPr>
              <a:t>configData.ttl</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a:effectLst/>
            </a:endParaRPr>
          </a:p>
        </p:txBody>
      </p:sp>
      <p:sp>
        <p:nvSpPr>
          <p:cNvPr id="7" name="正方形/長方形 6"/>
          <p:cNvSpPr/>
          <p:nvPr/>
        </p:nvSpPr>
        <p:spPr>
          <a:xfrm>
            <a:off x="1034345" y="2792087"/>
            <a:ext cx="2903359"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b="0" i="0" dirty="0" smtClean="0">
                <a:solidFill>
                  <a:srgbClr val="1D1C1D"/>
                </a:solidFill>
                <a:effectLst/>
                <a:latin typeface="NotoSansJP"/>
              </a:rPr>
              <a:t>get(String path)</a:t>
            </a:r>
            <a:endParaRPr lang="ja-JP" altLang="en-US" dirty="0"/>
          </a:p>
        </p:txBody>
      </p:sp>
      <p:sp>
        <p:nvSpPr>
          <p:cNvPr id="8" name="正方形/長方形 7"/>
          <p:cNvSpPr/>
          <p:nvPr/>
        </p:nvSpPr>
        <p:spPr>
          <a:xfrm>
            <a:off x="6172494" y="2792087"/>
            <a:ext cx="4666662"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b="0" i="0" dirty="0" smtClean="0">
                <a:solidFill>
                  <a:srgbClr val="1D1C1D"/>
                </a:solidFill>
                <a:effectLst/>
                <a:latin typeface="NotoSansJP"/>
              </a:rPr>
              <a:t>get(String path, Set&lt;String&gt; keys)</a:t>
            </a:r>
            <a:endParaRPr lang="ja-JP" altLang="en-US" dirty="0"/>
          </a:p>
        </p:txBody>
      </p:sp>
      <p:sp>
        <p:nvSpPr>
          <p:cNvPr id="9" name="角丸四角形 8"/>
          <p:cNvSpPr/>
          <p:nvPr/>
        </p:nvSpPr>
        <p:spPr>
          <a:xfrm>
            <a:off x="1390650" y="4781550"/>
            <a:ext cx="9410700" cy="1257300"/>
          </a:xfrm>
          <a:prstGeom prst="roundRect">
            <a:avLst/>
          </a:prstGeom>
          <a:ln w="28575">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3200" dirty="0" smtClean="0">
                <a:latin typeface="ＭＳ Ｐゴシック" panose="020B0600070205080204" pitchFamily="50" charset="-128"/>
                <a:ea typeface="ＭＳ Ｐゴシック" panose="020B0600070205080204" pitchFamily="50" charset="-128"/>
              </a:rPr>
              <a:t>テスト対象のプロダクションメソッドに対応するように引数の型，数を変更することで再利用可能</a:t>
            </a:r>
            <a:endParaRPr kumimoji="1" lang="en-US" altLang="ja-JP" sz="3200" dirty="0" smtClean="0">
              <a:latin typeface="ＭＳ Ｐゴシック" panose="020B0600070205080204" pitchFamily="50" charset="-128"/>
              <a:ea typeface="ＭＳ Ｐゴシック" panose="020B0600070205080204" pitchFamily="50" charset="-128"/>
            </a:endParaRPr>
          </a:p>
        </p:txBody>
      </p:sp>
      <p:sp>
        <p:nvSpPr>
          <p:cNvPr id="6" name="スライド番号プレースホルダー 5"/>
          <p:cNvSpPr>
            <a:spLocks noGrp="1"/>
          </p:cNvSpPr>
          <p:nvPr>
            <p:ph type="sldNum" sz="quarter" idx="12"/>
          </p:nvPr>
        </p:nvSpPr>
        <p:spPr/>
        <p:txBody>
          <a:bodyPr/>
          <a:lstStyle/>
          <a:p>
            <a:fld id="{BA258462-179E-4B38-91EE-44DE7242CE39}" type="slidenum">
              <a:rPr kumimoji="1" lang="ja-JP" altLang="en-US" smtClean="0"/>
              <a:t>23</a:t>
            </a:fld>
            <a:endParaRPr kumimoji="1" lang="ja-JP" altLang="en-US"/>
          </a:p>
        </p:txBody>
      </p:sp>
    </p:spTree>
    <p:extLst>
      <p:ext uri="{BB962C8B-B14F-4D97-AF65-F5344CB8AC3E}">
        <p14:creationId xmlns:p14="http://schemas.microsoft.com/office/powerpoint/2010/main" val="58041686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テストコード再利用</a:t>
            </a:r>
            <a:r>
              <a:rPr lang="ja-JP" altLang="en-US" dirty="0" smtClean="0"/>
              <a:t>パターン</a:t>
            </a:r>
            <a:r>
              <a:rPr lang="en-US" altLang="ja-JP" dirty="0" smtClean="0"/>
              <a:t>3</a:t>
            </a:r>
            <a:endParaRPr kumimoji="1" lang="ja-JP" altLang="en-US" dirty="0"/>
          </a:p>
        </p:txBody>
      </p:sp>
      <p:sp>
        <p:nvSpPr>
          <p:cNvPr id="3" name="コンテンツ プレースホルダー 2"/>
          <p:cNvSpPr>
            <a:spLocks noGrp="1"/>
          </p:cNvSpPr>
          <p:nvPr>
            <p:ph idx="1"/>
          </p:nvPr>
        </p:nvSpPr>
        <p:spPr>
          <a:xfrm>
            <a:off x="838200" y="1825625"/>
            <a:ext cx="10515600" cy="485775"/>
          </a:xfrm>
        </p:spPr>
        <p:txBody>
          <a:bodyPr/>
          <a:lstStyle/>
          <a:p>
            <a:r>
              <a:rPr kumimoji="1" lang="en-US" altLang="ja-JP" dirty="0" smtClean="0"/>
              <a:t>type3</a:t>
            </a:r>
            <a:r>
              <a:rPr lang="ja-JP" altLang="en-US" dirty="0"/>
              <a:t> </a:t>
            </a:r>
            <a:r>
              <a:rPr lang="ja-JP" altLang="en-US" dirty="0" smtClean="0"/>
              <a:t>テストコードペア</a:t>
            </a:r>
            <a:endParaRPr kumimoji="1" lang="ja-JP" altLang="en-US" dirty="0"/>
          </a:p>
        </p:txBody>
      </p:sp>
      <p:sp>
        <p:nvSpPr>
          <p:cNvPr id="4" name="正方形/長方形 3"/>
          <p:cNvSpPr/>
          <p:nvPr/>
        </p:nvSpPr>
        <p:spPr>
          <a:xfrm>
            <a:off x="425450" y="2917660"/>
            <a:ext cx="5511800" cy="193899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@Test</a:t>
            </a:r>
            <a:endParaRPr lang="en-US" altLang="ja-JP" sz="1200" dirty="0" smtClean="0">
              <a:effectLst/>
            </a:endParaRPr>
          </a:p>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testParseToJobStatusReturnsJobStatusPending</a:t>
            </a:r>
            <a:r>
              <a:rPr lang="en-US" altLang="ja-JP" sz="1200" dirty="0" smtClean="0">
                <a:effectLst/>
                <a:latin typeface="Consolas" panose="020B0609020204030204" pitchFamily="49" charset="0"/>
              </a:rPr>
              <a:t>() {</a:t>
            </a:r>
            <a:endParaRPr lang="en-US" altLang="ja-JP" sz="1200" dirty="0" smtClean="0">
              <a:effectLst/>
            </a:endParaRPr>
          </a:p>
          <a:p>
            <a:r>
              <a:rPr lang="ja-JP" altLang="en-US" sz="1200" dirty="0">
                <a:latin typeface="Consolas" panose="020B0609020204030204" pitchFamily="49" charset="0"/>
              </a:rPr>
              <a:t> </a:t>
            </a:r>
            <a:r>
              <a:rPr lang="ja-JP" altLang="en-US" sz="1200" dirty="0" smtClean="0">
                <a:latin typeface="Consolas" panose="020B0609020204030204" pitchFamily="49" charset="0"/>
              </a:rPr>
              <a:t>   </a:t>
            </a:r>
            <a:r>
              <a:rPr lang="en-US" altLang="ja-JP" sz="1200" dirty="0" err="1" smtClean="0">
                <a:effectLst/>
                <a:latin typeface="Consolas" panose="020B0609020204030204" pitchFamily="49" charset="0"/>
              </a:rPr>
              <a:t>ExecutableState</a:t>
            </a:r>
            <a:r>
              <a:rPr lang="en-US" altLang="ja-JP" sz="1200" dirty="0" smtClean="0">
                <a:effectLst/>
              </a:rPr>
              <a:t> </a:t>
            </a:r>
            <a:r>
              <a:rPr lang="en-US" altLang="ja-JP" sz="1200" dirty="0" err="1" smtClean="0">
                <a:effectLst/>
                <a:latin typeface="Consolas" panose="020B0609020204030204" pitchFamily="49" charset="0"/>
              </a:rPr>
              <a:t>executableState</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ExecutableState.READY</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b="1" dirty="0" err="1" smtClean="0">
                <a:solidFill>
                  <a:srgbClr val="FF0000"/>
                </a:solidFill>
                <a:effectLst>
                  <a:outerShdw blurRad="38100" dist="38100" dir="2700000" algn="tl">
                    <a:srgbClr val="000000">
                      <a:alpha val="43137"/>
                    </a:srgbClr>
                  </a:outerShdw>
                </a:effectLst>
                <a:latin typeface="+mn-ea"/>
              </a:rPr>
              <a:t>J</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obStatusEnum</a:t>
            </a:r>
            <a:r>
              <a:rPr lang="en-US" altLang="ja-JP" sz="1200" dirty="0" smtClean="0">
                <a:effectLst/>
              </a:rPr>
              <a:t> </a:t>
            </a:r>
            <a:r>
              <a:rPr lang="en-US" altLang="ja-JP" sz="1200" b="1" dirty="0" err="1" smtClean="0">
                <a:solidFill>
                  <a:srgbClr val="FF0000"/>
                </a:solidFill>
                <a:effectLst>
                  <a:outerShdw blurRad="38100" dist="38100" dir="2700000" algn="tl">
                    <a:srgbClr val="000000">
                      <a:alpha val="43137"/>
                    </a:srgbClr>
                  </a:outerShdw>
                </a:effectLst>
                <a:latin typeface="+mn-ea"/>
              </a:rPr>
              <a:t>j</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obStatusEnum</a:t>
            </a:r>
            <a:r>
              <a:rPr lang="en-US" altLang="ja-JP" sz="1200" b="1" dirty="0" smtClean="0">
                <a:solidFill>
                  <a:srgbClr val="FF0000"/>
                </a:solidFill>
                <a:effectLst>
                  <a:outerShdw blurRad="38100" dist="38100" dir="2700000" algn="tl">
                    <a:srgbClr val="000000">
                      <a:alpha val="43137"/>
                    </a:srgbClr>
                  </a:outerShdw>
                </a:effectLst>
                <a:latin typeface="+mn-ea"/>
                <a:ea typeface="+mn-ea"/>
              </a:rPr>
              <a:t> </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JobInfoConverter.</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parseToJobStatus</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executableState</a:t>
            </a:r>
            <a:r>
              <a:rPr lang="en-US" altLang="ja-JP" sz="1200" dirty="0" smtClean="0">
                <a:effectLst/>
                <a:latin typeface="Consolas" panose="020B0609020204030204" pitchFamily="49" charset="0"/>
              </a:rPr>
              <a:t>);</a:t>
            </a:r>
            <a:endParaRPr lang="en-US" altLang="ja-JP" sz="1200" dirty="0" smtClean="0">
              <a:effectLst/>
            </a:endParaRPr>
          </a:p>
          <a:p>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(1,</a:t>
            </a:r>
            <a:r>
              <a:rPr lang="en-US" altLang="ja-JP" sz="1200" dirty="0" smtClean="0">
                <a:effectLst/>
              </a:rPr>
              <a:t> </a:t>
            </a:r>
            <a:r>
              <a:rPr lang="en-US" altLang="ja-JP" sz="1200" b="1" dirty="0" err="1" smtClean="0">
                <a:solidFill>
                  <a:srgbClr val="FF0000"/>
                </a:solidFill>
                <a:effectLst>
                  <a:outerShdw blurRad="38100" dist="38100" dir="2700000" algn="tl">
                    <a:srgbClr val="000000">
                      <a:alpha val="43137"/>
                    </a:srgbClr>
                  </a:outerShdw>
                </a:effectLst>
                <a:latin typeface="+mn-ea"/>
              </a:rPr>
              <a:t>j</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obStatusEnum</a:t>
            </a:r>
            <a:r>
              <a:rPr lang="en-US" altLang="ja-JP" sz="1200" dirty="0" err="1" smtClean="0">
                <a:effectLst/>
                <a:latin typeface="Consolas" panose="020B0609020204030204" pitchFamily="49" charset="0"/>
              </a:rPr>
              <a:t>.getCode</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a:t>
            </a:r>
            <a:r>
              <a:rPr lang="en-US" altLang="ja-JP" sz="1200" b="1" dirty="0" err="1" smtClean="0">
                <a:solidFill>
                  <a:srgbClr val="FF0000"/>
                </a:solidFill>
                <a:effectLst>
                  <a:outerShdw blurRad="38100" dist="38100" dir="2700000" algn="tl">
                    <a:srgbClr val="000000">
                      <a:alpha val="43137"/>
                    </a:srgbClr>
                  </a:outerShdw>
                </a:effectLst>
                <a:latin typeface="+mn-ea"/>
              </a:rPr>
              <a:t>J</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obStatusEnum</a:t>
            </a:r>
            <a:r>
              <a:rPr lang="en-US" altLang="ja-JP" sz="1200" dirty="0" err="1" smtClean="0">
                <a:effectLst/>
                <a:latin typeface="Consolas" panose="020B0609020204030204" pitchFamily="49" charset="0"/>
              </a:rPr>
              <a:t>.PENDING</a:t>
            </a:r>
            <a:r>
              <a:rPr lang="en-US" altLang="ja-JP" sz="1200" dirty="0" smtClean="0">
                <a:effectLst/>
                <a:latin typeface="Consolas" panose="020B0609020204030204" pitchFamily="49" charset="0"/>
              </a:rPr>
              <a:t>, </a:t>
            </a:r>
            <a:r>
              <a:rPr lang="en-US" altLang="ja-JP" sz="1200" b="1" dirty="0" err="1" smtClean="0">
                <a:solidFill>
                  <a:srgbClr val="FF0000"/>
                </a:solidFill>
                <a:effectLst>
                  <a:outerShdw blurRad="38100" dist="38100" dir="2700000" algn="tl">
                    <a:srgbClr val="000000">
                      <a:alpha val="43137"/>
                    </a:srgbClr>
                  </a:outerShdw>
                </a:effectLst>
                <a:latin typeface="+mn-ea"/>
              </a:rPr>
              <a:t>j</a:t>
            </a:r>
            <a:r>
              <a:rPr lang="en-US" altLang="ja-JP" sz="1200" b="1" dirty="0" err="1" smtClean="0">
                <a:solidFill>
                  <a:srgbClr val="FF0000"/>
                </a:solidFill>
                <a:effectLst>
                  <a:outerShdw blurRad="38100" dist="38100" dir="2700000" algn="tl">
                    <a:srgbClr val="000000">
                      <a:alpha val="43137"/>
                    </a:srgbClr>
                  </a:outerShdw>
                </a:effectLst>
                <a:latin typeface="+mn-ea"/>
                <a:ea typeface="+mn-ea"/>
              </a:rPr>
              <a:t>obStatusEnum</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a:t>
            </a:r>
          </a:p>
          <a:p>
            <a:endParaRPr lang="en-US" altLang="ja-JP" sz="1200" dirty="0">
              <a:effectLst/>
            </a:endParaRPr>
          </a:p>
        </p:txBody>
      </p:sp>
      <p:sp>
        <p:nvSpPr>
          <p:cNvPr id="6" name="正方形/長方形 5"/>
          <p:cNvSpPr/>
          <p:nvPr/>
        </p:nvSpPr>
        <p:spPr>
          <a:xfrm>
            <a:off x="5937250" y="2917660"/>
            <a:ext cx="5886450" cy="193899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200" dirty="0" smtClean="0">
                <a:effectLst/>
                <a:latin typeface="Consolas" panose="020B0609020204030204" pitchFamily="49" charset="0"/>
              </a:rPr>
              <a:t>@Test</a:t>
            </a:r>
            <a:endParaRPr lang="en-US" altLang="ja-JP" sz="1200" dirty="0" smtClean="0">
              <a:effectLst/>
            </a:endParaRPr>
          </a:p>
          <a:p>
            <a:r>
              <a:rPr lang="en-US" altLang="ja-JP" sz="1200" dirty="0" smtClean="0">
                <a:effectLst/>
                <a:latin typeface="Consolas" panose="020B0609020204030204" pitchFamily="49" charset="0"/>
              </a:rPr>
              <a:t>public</a:t>
            </a:r>
            <a:r>
              <a:rPr lang="en-US" altLang="ja-JP" sz="1200" dirty="0" smtClean="0">
                <a:effectLst/>
              </a:rPr>
              <a:t> </a:t>
            </a:r>
            <a:r>
              <a:rPr lang="en-US" altLang="ja-JP" sz="1200" dirty="0" smtClean="0">
                <a:effectLst/>
                <a:latin typeface="Consolas" panose="020B0609020204030204" pitchFamily="49" charset="0"/>
              </a:rPr>
              <a:t>void</a:t>
            </a:r>
            <a:r>
              <a:rPr lang="en-US" altLang="ja-JP" sz="1200" dirty="0" smtClean="0">
                <a:effectLst/>
              </a:rPr>
              <a:t> </a:t>
            </a:r>
            <a:r>
              <a:rPr lang="en-US" altLang="ja-JP" sz="1200" dirty="0" err="1" smtClean="0">
                <a:effectLst/>
                <a:latin typeface="Consolas" panose="020B0609020204030204" pitchFamily="49" charset="0"/>
              </a:rPr>
              <a:t>testParseToJobStepStatusReturnsJobStepStatusPending</a:t>
            </a:r>
            <a:r>
              <a:rPr lang="en-US" altLang="ja-JP" sz="1200" dirty="0" smtClean="0">
                <a:effectLst/>
                <a:latin typeface="Consolas" panose="020B0609020204030204" pitchFamily="49" charset="0"/>
              </a:rPr>
              <a:t>() {</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ExecutableState</a:t>
            </a:r>
            <a:r>
              <a:rPr lang="en-US" altLang="ja-JP" sz="1200" dirty="0" smtClean="0">
                <a:effectLst/>
              </a:rPr>
              <a:t> </a:t>
            </a:r>
            <a:r>
              <a:rPr lang="en-US" altLang="ja-JP" sz="1200" dirty="0" err="1" smtClean="0">
                <a:effectLst/>
                <a:latin typeface="Consolas" panose="020B0609020204030204" pitchFamily="49" charset="0"/>
              </a:rPr>
              <a:t>executableState</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ExecutableState.READY</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JobStepStatusEnum</a:t>
            </a:r>
            <a:r>
              <a:rPr lang="en-US" altLang="ja-JP" sz="1200" dirty="0" smtClean="0">
                <a:effectLst/>
              </a:rPr>
              <a:t> </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jobStepStatusEnum</a:t>
            </a:r>
            <a:r>
              <a:rPr lang="en-US" altLang="ja-JP" sz="1200" dirty="0" smtClean="0">
                <a:effectLst/>
              </a:rPr>
              <a:t> </a:t>
            </a:r>
            <a:r>
              <a:rPr lang="en-US" altLang="ja-JP" sz="1200" dirty="0" smtClean="0">
                <a:effectLst/>
                <a:latin typeface="Consolas" panose="020B0609020204030204" pitchFamily="49" charset="0"/>
              </a:rPr>
              <a:t>=</a:t>
            </a:r>
            <a:r>
              <a:rPr lang="en-US" altLang="ja-JP" sz="1200" dirty="0" smtClean="0">
                <a:effectLst/>
              </a:rPr>
              <a:t> </a:t>
            </a:r>
            <a:r>
              <a:rPr lang="en-US" altLang="ja-JP" sz="1200" dirty="0" err="1" smtClean="0">
                <a:effectLst/>
                <a:latin typeface="Consolas" panose="020B0609020204030204" pitchFamily="49" charset="0"/>
              </a:rPr>
              <a:t>JobInfoConverter.</a:t>
            </a:r>
            <a:r>
              <a:rPr lang="en-US" altLang="ja-JP" sz="1200" b="1" dirty="0" err="1" smtClean="0">
                <a:solidFill>
                  <a:srgbClr val="0070C0"/>
                </a:solidFill>
                <a:effectLst>
                  <a:outerShdw blurRad="38100" dist="38100" dir="2700000" algn="tl">
                    <a:srgbClr val="000000">
                      <a:alpha val="43137"/>
                    </a:srgbClr>
                  </a:outerShdw>
                </a:effectLst>
                <a:latin typeface="+mn-ea"/>
              </a:rPr>
              <a:t>parseToJ</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obStepStatus</a:t>
            </a:r>
            <a:r>
              <a:rPr lang="en-US" altLang="ja-JP" sz="1200" b="1" dirty="0" smtClean="0">
                <a:solidFill>
                  <a:srgbClr val="0070C0"/>
                </a:solidFill>
                <a:effectLst>
                  <a:outerShdw blurRad="38100" dist="38100" dir="2700000" algn="tl">
                    <a:srgbClr val="000000">
                      <a:alpha val="43137"/>
                    </a:srgbClr>
                  </a:outerShdw>
                </a:effectLst>
                <a:latin typeface="+mn-ea"/>
                <a:ea typeface="+mn-ea"/>
              </a:rPr>
              <a:t> </a:t>
            </a:r>
            <a:r>
              <a:rPr lang="en-US" altLang="ja-JP" sz="1200" dirty="0" smtClean="0">
                <a:effectLst/>
                <a:latin typeface="Consolas" panose="020B0609020204030204" pitchFamily="49" charset="0"/>
              </a:rPr>
              <a:t>(</a:t>
            </a:r>
            <a:r>
              <a:rPr lang="en-US" altLang="ja-JP" sz="1200" dirty="0" err="1" smtClean="0">
                <a:effectLst/>
                <a:latin typeface="Consolas" panose="020B0609020204030204" pitchFamily="49" charset="0"/>
              </a:rPr>
              <a:t>executableState</a:t>
            </a:r>
            <a:r>
              <a:rPr lang="en-US" altLang="ja-JP" sz="1200" dirty="0" smtClean="0">
                <a:effectLst/>
                <a:latin typeface="Consolas" panose="020B0609020204030204" pitchFamily="49" charset="0"/>
              </a:rPr>
              <a:t>);</a:t>
            </a:r>
            <a:r>
              <a:rPr lang="en-US" altLang="ja-JP" sz="1200" dirty="0" smtClean="0">
                <a:effectLst/>
              </a:rPr>
              <a:t/>
            </a:r>
            <a:br>
              <a:rPr lang="en-US" altLang="ja-JP" sz="1200" dirty="0" smtClean="0">
                <a:effectLst/>
              </a:rPr>
            </a:br>
            <a:endParaRPr lang="en-US" altLang="ja-JP" sz="1200" dirty="0" smtClean="0">
              <a:effectLst/>
            </a:endParaRPr>
          </a:p>
          <a:p>
            <a:r>
              <a:rPr lang="en-US" altLang="ja-JP" sz="1200" dirty="0" smtClean="0">
                <a:solidFill>
                  <a:srgbClr val="000000"/>
                </a:solidFill>
                <a:highlight>
                  <a:srgbClr val="FFFF00"/>
                </a:highlight>
                <a:latin typeface="Consolas" panose="020B0609020204030204" pitchFamily="49" charset="0"/>
                <a:ea typeface="游明朝" panose="02020400000000000000" pitchFamily="18" charset="-128"/>
                <a:cs typeface="Times New Roman" panose="02020603050405020304" pitchFamily="18" charset="0"/>
              </a:rPr>
              <a:t>+   </a:t>
            </a:r>
            <a:r>
              <a:rPr lang="en-US" altLang="ja-JP" sz="1200" dirty="0" err="1" smtClean="0">
                <a:solidFill>
                  <a:srgbClr val="000000"/>
                </a:solidFill>
                <a:highlight>
                  <a:srgbClr val="FFFF00"/>
                </a:highlight>
                <a:latin typeface="Consolas" panose="020B0609020204030204" pitchFamily="49" charset="0"/>
                <a:ea typeface="游明朝" panose="02020400000000000000" pitchFamily="18" charset="-128"/>
                <a:cs typeface="Times New Roman" panose="02020603050405020304" pitchFamily="18" charset="0"/>
              </a:rPr>
              <a:t>assertTrue</a:t>
            </a:r>
            <a:r>
              <a:rPr lang="en-US" altLang="ja-JP" sz="1200" dirty="0" smtClean="0">
                <a:solidFill>
                  <a:srgbClr val="000000"/>
                </a:solidFill>
                <a:highlight>
                  <a:srgbClr val="FFFF00"/>
                </a:highlight>
                <a:latin typeface="Consolas" panose="020B0609020204030204" pitchFamily="49" charset="0"/>
                <a:ea typeface="游明朝" panose="02020400000000000000" pitchFamily="18" charset="-128"/>
                <a:cs typeface="Times New Roman" panose="02020603050405020304" pitchFamily="18" charset="0"/>
              </a:rPr>
              <a:t>(</a:t>
            </a:r>
            <a:r>
              <a:rPr lang="en-US" altLang="ja-JP" sz="1200" b="1" dirty="0" err="1" smtClean="0">
                <a:solidFill>
                  <a:srgbClr val="0070C0"/>
                </a:solidFill>
                <a:effectLst>
                  <a:outerShdw blurRad="38100" dist="38100" dir="2700000" algn="tl">
                    <a:srgbClr val="000000">
                      <a:alpha val="43000"/>
                    </a:srgbClr>
                  </a:outerShdw>
                </a:effectLst>
                <a:highlight>
                  <a:srgbClr val="FFFF00"/>
                </a:highlight>
                <a:latin typeface="游ゴシック" panose="020B0400000000000000" pitchFamily="50" charset="-128"/>
                <a:ea typeface="游明朝" panose="02020400000000000000" pitchFamily="18" charset="-128"/>
                <a:cs typeface="Times New Roman" panose="02020603050405020304" pitchFamily="18" charset="0"/>
              </a:rPr>
              <a:t>jobStepStatusEnum</a:t>
            </a:r>
            <a:r>
              <a:rPr lang="en-US" altLang="ja-JP" sz="1200" dirty="0" err="1" smtClean="0">
                <a:solidFill>
                  <a:srgbClr val="000000"/>
                </a:solidFill>
                <a:highlight>
                  <a:srgbClr val="FFFF00"/>
                </a:highlight>
                <a:latin typeface="Consolas" panose="020B0609020204030204" pitchFamily="49" charset="0"/>
                <a:ea typeface="游明朝" panose="02020400000000000000" pitchFamily="18" charset="-128"/>
                <a:cs typeface="Times New Roman" panose="02020603050405020304" pitchFamily="18" charset="0"/>
              </a:rPr>
              <a:t>.isRunable</a:t>
            </a:r>
            <a:r>
              <a:rPr lang="en-US" altLang="ja-JP" sz="1200" dirty="0">
                <a:solidFill>
                  <a:srgbClr val="000000"/>
                </a:solidFill>
                <a:highlight>
                  <a:srgbClr val="FFFF00"/>
                </a:highlight>
                <a:latin typeface="Consolas" panose="020B0609020204030204" pitchFamily="49" charset="0"/>
                <a:ea typeface="游明朝" panose="02020400000000000000" pitchFamily="18" charset="-128"/>
                <a:cs typeface="Times New Roman" panose="02020603050405020304" pitchFamily="18"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(1,</a:t>
            </a:r>
            <a:r>
              <a:rPr lang="en-US" altLang="ja-JP" sz="1200" dirty="0" smtClean="0">
                <a:effectLst/>
              </a:rPr>
              <a:t> </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jobStepStatusEnum</a:t>
            </a:r>
            <a:r>
              <a:rPr lang="en-US" altLang="ja-JP" sz="1200" dirty="0" err="1" smtClean="0">
                <a:effectLst/>
                <a:latin typeface="Consolas" panose="020B0609020204030204" pitchFamily="49" charset="0"/>
              </a:rPr>
              <a:t>.getCode</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    </a:t>
            </a:r>
            <a:r>
              <a:rPr lang="en-US" altLang="ja-JP" sz="1200" dirty="0" err="1" smtClean="0">
                <a:effectLst/>
                <a:latin typeface="Consolas" panose="020B0609020204030204" pitchFamily="49" charset="0"/>
              </a:rPr>
              <a:t>assertEquals</a:t>
            </a:r>
            <a:r>
              <a:rPr lang="en-US" altLang="ja-JP" sz="1200" dirty="0" smtClean="0">
                <a:effectLst/>
                <a:latin typeface="Consolas" panose="020B0609020204030204" pitchFamily="49" charset="0"/>
              </a:rPr>
              <a:t>(</a:t>
            </a:r>
            <a:r>
              <a:rPr lang="en-US" altLang="ja-JP" sz="1200" b="1" dirty="0" err="1">
                <a:solidFill>
                  <a:srgbClr val="0070C0"/>
                </a:solidFill>
                <a:effectLst>
                  <a:outerShdw blurRad="38100" dist="38100" dir="2700000" algn="tl">
                    <a:srgbClr val="000000">
                      <a:alpha val="43137"/>
                    </a:srgbClr>
                  </a:outerShdw>
                </a:effectLst>
                <a:latin typeface="+mn-ea"/>
              </a:rPr>
              <a:t>J</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obStepStatusEnum</a:t>
            </a:r>
            <a:r>
              <a:rPr lang="en-US" altLang="ja-JP" sz="1200" dirty="0" err="1" smtClean="0">
                <a:effectLst/>
                <a:latin typeface="Consolas" panose="020B0609020204030204" pitchFamily="49" charset="0"/>
              </a:rPr>
              <a:t>.PENDING</a:t>
            </a:r>
            <a:r>
              <a:rPr lang="en-US" altLang="ja-JP" sz="1200" dirty="0" smtClean="0">
                <a:effectLst/>
                <a:latin typeface="Consolas" panose="020B0609020204030204" pitchFamily="49" charset="0"/>
              </a:rPr>
              <a:t>, </a:t>
            </a:r>
            <a:r>
              <a:rPr lang="en-US" altLang="ja-JP" sz="1200" b="1" dirty="0" err="1" smtClean="0">
                <a:solidFill>
                  <a:srgbClr val="0070C0"/>
                </a:solidFill>
                <a:effectLst>
                  <a:outerShdw blurRad="38100" dist="38100" dir="2700000" algn="tl">
                    <a:srgbClr val="000000">
                      <a:alpha val="43137"/>
                    </a:srgbClr>
                  </a:outerShdw>
                </a:effectLst>
                <a:latin typeface="+mn-ea"/>
                <a:ea typeface="+mn-ea"/>
              </a:rPr>
              <a:t>jobStepStatusEnum</a:t>
            </a:r>
            <a:r>
              <a:rPr lang="en-US" altLang="ja-JP" sz="1200" dirty="0" smtClean="0">
                <a:effectLst/>
                <a:latin typeface="Consolas" panose="020B0609020204030204" pitchFamily="49" charset="0"/>
              </a:rPr>
              <a:t>);</a:t>
            </a:r>
            <a:endParaRPr lang="en-US" altLang="ja-JP" sz="1200" dirty="0" smtClean="0">
              <a:effectLst/>
            </a:endParaRPr>
          </a:p>
          <a:p>
            <a:r>
              <a:rPr lang="en-US" altLang="ja-JP" sz="1200" dirty="0" smtClean="0">
                <a:effectLst/>
                <a:latin typeface="Consolas" panose="020B0609020204030204" pitchFamily="49" charset="0"/>
              </a:rPr>
              <a:t>}</a:t>
            </a:r>
            <a:endParaRPr lang="en-US" altLang="ja-JP" sz="1200" dirty="0">
              <a:effectLst/>
            </a:endParaRPr>
          </a:p>
        </p:txBody>
      </p:sp>
      <p:sp>
        <p:nvSpPr>
          <p:cNvPr id="7" name="角丸四角形 6"/>
          <p:cNvSpPr/>
          <p:nvPr/>
        </p:nvSpPr>
        <p:spPr>
          <a:xfrm>
            <a:off x="863600" y="5251450"/>
            <a:ext cx="10464800" cy="1257300"/>
          </a:xfrm>
          <a:prstGeom prst="roundRect">
            <a:avLst/>
          </a:prstGeom>
          <a:ln w="28575">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3200" dirty="0" smtClean="0">
                <a:latin typeface="ＭＳ Ｐゴシック" panose="020B0600070205080204" pitchFamily="50" charset="-128"/>
                <a:ea typeface="ＭＳ Ｐゴシック" panose="020B0600070205080204" pitchFamily="50" charset="-128"/>
              </a:rPr>
              <a:t>テスト対象のオブジェクトの統一的な変更 </a:t>
            </a:r>
            <a:endParaRPr kumimoji="1" lang="en-US" altLang="ja-JP" sz="3200" dirty="0" smtClean="0">
              <a:latin typeface="ＭＳ Ｐゴシック" panose="020B0600070205080204" pitchFamily="50" charset="-128"/>
              <a:ea typeface="ＭＳ Ｐゴシック" panose="020B0600070205080204" pitchFamily="50" charset="-128"/>
            </a:endParaRPr>
          </a:p>
          <a:p>
            <a:pPr algn="ctr"/>
            <a:r>
              <a:rPr kumimoji="1" lang="en-US" altLang="ja-JP" sz="3200" dirty="0" smtClean="0">
                <a:latin typeface="ＭＳ Ｐゴシック" panose="020B0600070205080204" pitchFamily="50" charset="-128"/>
                <a:ea typeface="ＭＳ Ｐゴシック" panose="020B0600070205080204" pitchFamily="50" charset="-128"/>
              </a:rPr>
              <a:t>+ </a:t>
            </a:r>
            <a:r>
              <a:rPr kumimoji="1" lang="ja-JP" altLang="en-US" sz="3200" dirty="0" smtClean="0">
                <a:latin typeface="ＭＳ Ｐゴシック" panose="020B0600070205080204" pitchFamily="50" charset="-128"/>
                <a:ea typeface="ＭＳ Ｐゴシック" panose="020B0600070205080204" pitchFamily="50" charset="-128"/>
              </a:rPr>
              <a:t>文の追加・削除によって再利用可能</a:t>
            </a:r>
            <a:endParaRPr kumimoji="1" lang="ja-JP" altLang="en-US" sz="3200"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481910" y="2521532"/>
            <a:ext cx="5455340"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b="0" i="0" dirty="0" err="1" smtClean="0">
                <a:solidFill>
                  <a:srgbClr val="1D1C1D"/>
                </a:solidFill>
                <a:effectLst/>
                <a:latin typeface="NotoSansJP"/>
              </a:rPr>
              <a:t>parseToJobStatus</a:t>
            </a:r>
            <a:r>
              <a:rPr lang="en-US" altLang="ja-JP" b="0" i="0" dirty="0" smtClean="0">
                <a:solidFill>
                  <a:srgbClr val="1D1C1D"/>
                </a:solidFill>
                <a:effectLst/>
                <a:latin typeface="NotoSansJP"/>
              </a:rPr>
              <a:t>(</a:t>
            </a:r>
            <a:r>
              <a:rPr lang="en-US" altLang="ja-JP" b="0" i="0" dirty="0" err="1" smtClean="0">
                <a:solidFill>
                  <a:srgbClr val="1D1C1D"/>
                </a:solidFill>
                <a:effectLst/>
                <a:latin typeface="NotoSansJP"/>
              </a:rPr>
              <a:t>ExecutableState</a:t>
            </a:r>
            <a:r>
              <a:rPr lang="en-US" altLang="ja-JP" b="0" i="0" dirty="0" smtClean="0">
                <a:solidFill>
                  <a:srgbClr val="1D1C1D"/>
                </a:solidFill>
                <a:effectLst/>
                <a:latin typeface="NotoSansJP"/>
              </a:rPr>
              <a:t> state)</a:t>
            </a:r>
            <a:endParaRPr lang="ja-JP" altLang="en-US" dirty="0"/>
          </a:p>
        </p:txBody>
      </p:sp>
      <p:sp>
        <p:nvSpPr>
          <p:cNvPr id="9" name="正方形/長方形 8"/>
          <p:cNvSpPr/>
          <p:nvPr/>
        </p:nvSpPr>
        <p:spPr>
          <a:xfrm>
            <a:off x="5937250" y="2521532"/>
            <a:ext cx="5905784" cy="369332"/>
          </a:xfrm>
          <a:prstGeom prst="rect">
            <a:avLst/>
          </a:prstGeom>
        </p:spPr>
        <p:txBody>
          <a:bodyPr wrap="none">
            <a:spAutoFit/>
          </a:bodyPr>
          <a:lstStyle/>
          <a:p>
            <a:r>
              <a:rPr lang="ja-JP" altLang="en-US" dirty="0" smtClean="0">
                <a:latin typeface="ＭＳ Ｐゴシック" panose="020B0600070205080204" pitchFamily="50" charset="-128"/>
                <a:ea typeface="ＭＳ Ｐゴシック" panose="020B0600070205080204" pitchFamily="50" charset="-128"/>
              </a:rPr>
              <a:t>テスト対象 </a:t>
            </a:r>
            <a:r>
              <a:rPr lang="en-US" altLang="ja-JP" dirty="0" smtClean="0">
                <a:latin typeface="ＭＳ Ｐゴシック" panose="020B0600070205080204" pitchFamily="50" charset="-128"/>
                <a:ea typeface="ＭＳ Ｐゴシック" panose="020B0600070205080204" pitchFamily="50" charset="-128"/>
              </a:rPr>
              <a:t>: </a:t>
            </a:r>
            <a:r>
              <a:rPr lang="en-US" altLang="ja-JP" b="0" i="0" dirty="0" err="1" smtClean="0">
                <a:solidFill>
                  <a:srgbClr val="1D1C1D"/>
                </a:solidFill>
                <a:effectLst/>
                <a:latin typeface="NotoSansJP"/>
              </a:rPr>
              <a:t>parseToJobStepStatus</a:t>
            </a:r>
            <a:r>
              <a:rPr lang="en-US" altLang="ja-JP" b="0" i="0" dirty="0" smtClean="0">
                <a:solidFill>
                  <a:srgbClr val="1D1C1D"/>
                </a:solidFill>
                <a:effectLst/>
                <a:latin typeface="NotoSansJP"/>
              </a:rPr>
              <a:t>(</a:t>
            </a:r>
            <a:r>
              <a:rPr lang="en-US" altLang="ja-JP" b="0" i="0" dirty="0" err="1" smtClean="0">
                <a:solidFill>
                  <a:srgbClr val="1D1C1D"/>
                </a:solidFill>
                <a:effectLst/>
                <a:latin typeface="NotoSansJP"/>
              </a:rPr>
              <a:t>ExecutableState</a:t>
            </a:r>
            <a:r>
              <a:rPr lang="en-US" altLang="ja-JP" b="0" i="0" dirty="0" smtClean="0">
                <a:solidFill>
                  <a:srgbClr val="1D1C1D"/>
                </a:solidFill>
                <a:effectLst/>
                <a:latin typeface="NotoSansJP"/>
              </a:rPr>
              <a:t> state)</a:t>
            </a:r>
            <a:endParaRPr lang="ja-JP" altLang="en-US" dirty="0"/>
          </a:p>
        </p:txBody>
      </p:sp>
      <p:sp>
        <p:nvSpPr>
          <p:cNvPr id="5" name="スライド番号プレースホルダー 4"/>
          <p:cNvSpPr>
            <a:spLocks noGrp="1"/>
          </p:cNvSpPr>
          <p:nvPr>
            <p:ph type="sldNum" sz="quarter" idx="12"/>
          </p:nvPr>
        </p:nvSpPr>
        <p:spPr/>
        <p:txBody>
          <a:bodyPr/>
          <a:lstStyle/>
          <a:p>
            <a:fld id="{BA258462-179E-4B38-91EE-44DE7242CE39}" type="slidenum">
              <a:rPr kumimoji="1" lang="ja-JP" altLang="en-US" smtClean="0"/>
              <a:t>24</a:t>
            </a:fld>
            <a:endParaRPr kumimoji="1" lang="ja-JP" altLang="en-US"/>
          </a:p>
        </p:txBody>
      </p:sp>
    </p:spTree>
    <p:extLst>
      <p:ext uri="{BB962C8B-B14F-4D97-AF65-F5344CB8AC3E}">
        <p14:creationId xmlns:p14="http://schemas.microsoft.com/office/powerpoint/2010/main" val="341559980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既存のテストコード自動生成ツール</a:t>
            </a:r>
            <a:endParaRPr kumimoji="1" lang="ja-JP" altLang="en-US" dirty="0"/>
          </a:p>
        </p:txBody>
      </p:sp>
      <p:sp>
        <p:nvSpPr>
          <p:cNvPr id="3" name="コンテンツ プレースホルダー 2"/>
          <p:cNvSpPr>
            <a:spLocks noGrp="1"/>
          </p:cNvSpPr>
          <p:nvPr>
            <p:ph idx="1"/>
          </p:nvPr>
        </p:nvSpPr>
        <p:spPr>
          <a:xfrm>
            <a:off x="838200" y="1247901"/>
            <a:ext cx="10515600" cy="3914306"/>
          </a:xfrm>
        </p:spPr>
        <p:txBody>
          <a:bodyPr/>
          <a:lstStyle/>
          <a:p>
            <a:r>
              <a:rPr kumimoji="1" lang="ja-JP" altLang="en-US" dirty="0" smtClean="0"/>
              <a:t>単体テストを対象</a:t>
            </a:r>
            <a:endParaRPr kumimoji="1" lang="en-US" altLang="ja-JP" dirty="0" smtClean="0"/>
          </a:p>
          <a:p>
            <a:endParaRPr lang="en-US" altLang="ja-JP" dirty="0"/>
          </a:p>
          <a:p>
            <a:endParaRPr kumimoji="1" lang="en-US" altLang="ja-JP" dirty="0" smtClean="0"/>
          </a:p>
          <a:p>
            <a:pPr marL="0" indent="0">
              <a:buNone/>
            </a:pPr>
            <a:endParaRPr lang="en-US" altLang="ja-JP" dirty="0" smtClean="0"/>
          </a:p>
          <a:p>
            <a:pPr marL="0" indent="0">
              <a:buNone/>
            </a:pPr>
            <a:endParaRPr lang="en-US" altLang="ja-JP" dirty="0"/>
          </a:p>
          <a:p>
            <a:r>
              <a:rPr kumimoji="1" lang="en-US" altLang="ja-JP" dirty="0" err="1" smtClean="0"/>
              <a:t>EvoSuite</a:t>
            </a:r>
            <a:r>
              <a:rPr kumimoji="1" lang="en-US" altLang="ja-JP" dirty="0" smtClean="0"/>
              <a:t>[1]</a:t>
            </a:r>
          </a:p>
          <a:p>
            <a:pPr lvl="1"/>
            <a:r>
              <a:rPr lang="ja-JP" altLang="en-US" dirty="0"/>
              <a:t>ハイブリッド検索，動的記号実行，テスト容易化変換を統合した検索ベースのアプローチを用いたツール</a:t>
            </a:r>
          </a:p>
          <a:p>
            <a:pPr lvl="1"/>
            <a:endParaRPr kumimoji="1" lang="ja-JP" altLang="en-US" dirty="0"/>
          </a:p>
        </p:txBody>
      </p:sp>
      <p:pic>
        <p:nvPicPr>
          <p:cNvPr id="4" name="Picture 2" descr="site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8677" y="1883256"/>
            <a:ext cx="2692699" cy="43547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8" descr="Javaå¯¾å¿éçè§£æã»åä½ãã¹ããã¼ã« Jtes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974611" y="2599464"/>
            <a:ext cx="1902255" cy="1141353"/>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p:cNvPicPr>
            <a:picLocks noChangeAspect="1"/>
          </p:cNvPicPr>
          <p:nvPr/>
        </p:nvPicPr>
        <p:blipFill rotWithShape="1">
          <a:blip r:embed="rId5"/>
          <a:srcRect l="2412" t="14151" r="48903" b="69708"/>
          <a:stretch/>
        </p:blipFill>
        <p:spPr>
          <a:xfrm>
            <a:off x="1194251" y="2747722"/>
            <a:ext cx="3451873" cy="643728"/>
          </a:xfrm>
          <a:prstGeom prst="rect">
            <a:avLst/>
          </a:prstGeom>
        </p:spPr>
      </p:pic>
      <p:sp>
        <p:nvSpPr>
          <p:cNvPr id="7" name="テキスト ボックス 6"/>
          <p:cNvSpPr txBox="1"/>
          <p:nvPr/>
        </p:nvSpPr>
        <p:spPr>
          <a:xfrm>
            <a:off x="9383683" y="1707105"/>
            <a:ext cx="2286000" cy="707886"/>
          </a:xfrm>
          <a:prstGeom prst="rect">
            <a:avLst/>
          </a:prstGeom>
          <a:noFill/>
        </p:spPr>
        <p:txBody>
          <a:bodyPr wrap="square" rtlCol="0">
            <a:spAutoFit/>
          </a:bodyPr>
          <a:lstStyle/>
          <a:p>
            <a:r>
              <a:rPr lang="en-US" altLang="ja-JP" sz="4000" b="1" dirty="0" err="1" smtClean="0"/>
              <a:t>eToc</a:t>
            </a:r>
            <a:endParaRPr kumimoji="1" lang="ja-JP" altLang="en-US" sz="4000" b="1" dirty="0"/>
          </a:p>
        </p:txBody>
      </p:sp>
      <p:sp>
        <p:nvSpPr>
          <p:cNvPr id="8" name="テキスト ボックス 7"/>
          <p:cNvSpPr txBox="1"/>
          <p:nvPr/>
        </p:nvSpPr>
        <p:spPr>
          <a:xfrm>
            <a:off x="4908355" y="1786997"/>
            <a:ext cx="2286000" cy="707886"/>
          </a:xfrm>
          <a:prstGeom prst="rect">
            <a:avLst/>
          </a:prstGeom>
          <a:noFill/>
        </p:spPr>
        <p:txBody>
          <a:bodyPr wrap="square" rtlCol="0">
            <a:spAutoFit/>
          </a:bodyPr>
          <a:lstStyle/>
          <a:p>
            <a:r>
              <a:rPr kumimoji="1" lang="en-US" altLang="ja-JP" sz="4000" b="1" dirty="0" err="1" smtClean="0"/>
              <a:t>TestFul</a:t>
            </a:r>
            <a:endParaRPr kumimoji="1" lang="ja-JP" altLang="en-US" sz="4000" b="1" dirty="0"/>
          </a:p>
        </p:txBody>
      </p:sp>
      <p:sp>
        <p:nvSpPr>
          <p:cNvPr id="9" name="テキスト ボックス 8"/>
          <p:cNvSpPr txBox="1"/>
          <p:nvPr/>
        </p:nvSpPr>
        <p:spPr>
          <a:xfrm>
            <a:off x="7310057" y="2683564"/>
            <a:ext cx="2286000" cy="707886"/>
          </a:xfrm>
          <a:prstGeom prst="rect">
            <a:avLst/>
          </a:prstGeom>
          <a:noFill/>
        </p:spPr>
        <p:txBody>
          <a:bodyPr wrap="square" rtlCol="0">
            <a:spAutoFit/>
          </a:bodyPr>
          <a:lstStyle/>
          <a:p>
            <a:r>
              <a:rPr lang="en-US" altLang="ja-JP" sz="4000" b="1" dirty="0" err="1" smtClean="0"/>
              <a:t>Pex</a:t>
            </a:r>
            <a:endParaRPr kumimoji="1" lang="ja-JP" altLang="en-US" sz="4000" b="1" dirty="0"/>
          </a:p>
        </p:txBody>
      </p:sp>
      <p:sp>
        <p:nvSpPr>
          <p:cNvPr id="10" name="テキスト ボックス 9"/>
          <p:cNvSpPr txBox="1"/>
          <p:nvPr/>
        </p:nvSpPr>
        <p:spPr>
          <a:xfrm>
            <a:off x="7194355" y="1747051"/>
            <a:ext cx="2286000" cy="707886"/>
          </a:xfrm>
          <a:prstGeom prst="rect">
            <a:avLst/>
          </a:prstGeom>
          <a:noFill/>
        </p:spPr>
        <p:txBody>
          <a:bodyPr wrap="square" rtlCol="0">
            <a:spAutoFit/>
          </a:bodyPr>
          <a:lstStyle/>
          <a:p>
            <a:r>
              <a:rPr kumimoji="1" lang="en-US" altLang="ja-JP" sz="4000" b="1" dirty="0" smtClean="0"/>
              <a:t>Seeker</a:t>
            </a:r>
            <a:endParaRPr kumimoji="1" lang="ja-JP" altLang="en-US" sz="4000" b="1" dirty="0"/>
          </a:p>
        </p:txBody>
      </p:sp>
      <p:sp>
        <p:nvSpPr>
          <p:cNvPr id="12" name="Rectangle 4"/>
          <p:cNvSpPr>
            <a:spLocks noChangeArrowheads="1"/>
          </p:cNvSpPr>
          <p:nvPr/>
        </p:nvSpPr>
        <p:spPr bwMode="auto">
          <a:xfrm>
            <a:off x="672214" y="6199794"/>
            <a:ext cx="10758282"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G</a:t>
            </a:r>
            <a:r>
              <a:rPr lang="en-US" altLang="ja-JP" sz="1400" dirty="0">
                <a:solidFill>
                  <a:schemeClr val="tx2"/>
                </a:solidFill>
              </a:rPr>
              <a:t>. Fraser, A. </a:t>
            </a:r>
            <a:r>
              <a:rPr lang="en-US" altLang="ja-JP" sz="1400" dirty="0" err="1">
                <a:solidFill>
                  <a:schemeClr val="tx2"/>
                </a:solidFill>
              </a:rPr>
              <a:t>Arcuri</a:t>
            </a:r>
            <a:r>
              <a:rPr lang="en-US" altLang="ja-JP" sz="1400" dirty="0">
                <a:solidFill>
                  <a:schemeClr val="tx2"/>
                </a:solidFill>
              </a:rPr>
              <a:t>, </a:t>
            </a:r>
            <a:r>
              <a:rPr lang="en-US" altLang="ja-JP" sz="1400" dirty="0" smtClean="0">
                <a:solidFill>
                  <a:schemeClr val="tx2"/>
                </a:solidFill>
              </a:rPr>
              <a:t>“</a:t>
            </a:r>
            <a:r>
              <a:rPr lang="en-US" altLang="ja-JP" sz="1400" dirty="0" err="1" smtClean="0">
                <a:solidFill>
                  <a:schemeClr val="tx2"/>
                </a:solidFill>
              </a:rPr>
              <a:t>EvoSuite</a:t>
            </a:r>
            <a:r>
              <a:rPr lang="en-US" altLang="ja-JP" sz="1400" dirty="0">
                <a:solidFill>
                  <a:schemeClr val="tx2"/>
                </a:solidFill>
              </a:rPr>
              <a:t>: automatic test suite generation for object-oriented </a:t>
            </a:r>
            <a:r>
              <a:rPr lang="en-US" altLang="ja-JP" sz="1400" dirty="0" smtClean="0">
                <a:solidFill>
                  <a:schemeClr val="tx2"/>
                </a:solidFill>
              </a:rPr>
              <a:t>software”, </a:t>
            </a:r>
            <a:r>
              <a:rPr lang="en-US" altLang="ja-JP" sz="1400" dirty="0">
                <a:solidFill>
                  <a:schemeClr val="tx2"/>
                </a:solidFill>
              </a:rPr>
              <a:t>Proceedings of the Symposium on the Foundations of Software Engineering (FSE), pp. 416-419, </a:t>
            </a:r>
            <a:r>
              <a:rPr lang="en-US" altLang="ja-JP" sz="1400">
                <a:solidFill>
                  <a:schemeClr val="tx2"/>
                </a:solidFill>
              </a:rPr>
              <a:t>2011</a:t>
            </a:r>
            <a:r>
              <a:rPr lang="en-US" altLang="ja-JP" sz="1400" smtClean="0">
                <a:solidFill>
                  <a:schemeClr val="tx2"/>
                </a:solidFill>
              </a:rPr>
              <a:t>.</a:t>
            </a:r>
            <a:endParaRPr lang="en-US" altLang="ja-JP" sz="1400" dirty="0">
              <a:solidFill>
                <a:schemeClr val="tx2"/>
              </a:solidFill>
            </a:endParaRPr>
          </a:p>
        </p:txBody>
      </p:sp>
      <p:sp>
        <p:nvSpPr>
          <p:cNvPr id="13" name="角丸四角形 12"/>
          <p:cNvSpPr/>
          <p:nvPr/>
        </p:nvSpPr>
        <p:spPr>
          <a:xfrm>
            <a:off x="704804" y="5043249"/>
            <a:ext cx="10683631" cy="986388"/>
          </a:xfrm>
          <a:prstGeom prst="roundRect">
            <a:avLst/>
          </a:prstGeom>
          <a:ln w="28575"/>
        </p:spPr>
        <p:style>
          <a:lnRef idx="2">
            <a:schemeClr val="accent2"/>
          </a:lnRef>
          <a:fillRef idx="1">
            <a:schemeClr val="lt1"/>
          </a:fillRef>
          <a:effectRef idx="0">
            <a:schemeClr val="accent2"/>
          </a:effectRef>
          <a:fontRef idx="minor">
            <a:schemeClr val="dk1"/>
          </a:fontRef>
        </p:style>
        <p:txBody>
          <a:bodyPr rtlCol="0" anchor="ctr"/>
          <a:lstStyle/>
          <a:p>
            <a:r>
              <a:rPr lang="ja-JP" altLang="en-US" sz="3200" dirty="0">
                <a:solidFill>
                  <a:schemeClr val="tx1"/>
                </a:solidFill>
                <a:latin typeface="ＭＳ Ｐゴシック" panose="020B0600070205080204" pitchFamily="50" charset="-128"/>
                <a:ea typeface="ＭＳ Ｐゴシック" panose="020B0600070205080204" pitchFamily="50" charset="-128"/>
              </a:rPr>
              <a:t>自動生成ツールを利用することで開発者の実装コストを削減し短期間でテストコードを作成</a:t>
            </a:r>
            <a:r>
              <a:rPr lang="ja-JP" altLang="en-US" sz="3200" dirty="0" smtClean="0">
                <a:solidFill>
                  <a:schemeClr val="tx1"/>
                </a:solidFill>
                <a:latin typeface="ＭＳ Ｐゴシック" panose="020B0600070205080204" pitchFamily="50" charset="-128"/>
                <a:ea typeface="ＭＳ Ｐゴシック" panose="020B0600070205080204" pitchFamily="50" charset="-128"/>
              </a:rPr>
              <a:t>できる</a:t>
            </a:r>
            <a:endParaRPr lang="ja-JP" altLang="en-US" sz="3200" dirty="0">
              <a:solidFill>
                <a:schemeClr val="tx1"/>
              </a:solidFill>
              <a:latin typeface="ＭＳ Ｐゴシック" panose="020B0600070205080204" pitchFamily="50" charset="-128"/>
              <a:ea typeface="ＭＳ Ｐゴシック" panose="020B0600070205080204" pitchFamily="50" charset="-128"/>
            </a:endParaRPr>
          </a:p>
        </p:txBody>
      </p:sp>
      <p:sp>
        <p:nvSpPr>
          <p:cNvPr id="14" name="スライド番号プレースホルダー 13"/>
          <p:cNvSpPr>
            <a:spLocks noGrp="1"/>
          </p:cNvSpPr>
          <p:nvPr>
            <p:ph type="sldNum" sz="quarter" idx="12"/>
          </p:nvPr>
        </p:nvSpPr>
        <p:spPr/>
        <p:txBody>
          <a:bodyPr/>
          <a:lstStyle/>
          <a:p>
            <a:fld id="{BA258462-179E-4B38-91EE-44DE7242CE39}" type="slidenum">
              <a:rPr kumimoji="1" lang="ja-JP" altLang="en-US" smtClean="0"/>
              <a:t>3</a:t>
            </a:fld>
            <a:endParaRPr kumimoji="1" lang="ja-JP" altLang="en-US"/>
          </a:p>
        </p:txBody>
      </p:sp>
    </p:spTree>
    <p:extLst>
      <p:ext uri="{BB962C8B-B14F-4D97-AF65-F5344CB8AC3E}">
        <p14:creationId xmlns:p14="http://schemas.microsoft.com/office/powerpoint/2010/main" val="34760980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研究課題</a:t>
            </a:r>
            <a:endParaRPr kumimoji="1" lang="ja-JP" altLang="en-US" dirty="0"/>
          </a:p>
        </p:txBody>
      </p:sp>
      <p:sp>
        <p:nvSpPr>
          <p:cNvPr id="3" name="コンテンツ プレースホルダー 2"/>
          <p:cNvSpPr>
            <a:spLocks noGrp="1"/>
          </p:cNvSpPr>
          <p:nvPr>
            <p:ph idx="1"/>
          </p:nvPr>
        </p:nvSpPr>
        <p:spPr>
          <a:xfrm>
            <a:off x="291284" y="1460774"/>
            <a:ext cx="11726091" cy="4844094"/>
          </a:xfrm>
        </p:spPr>
        <p:txBody>
          <a:bodyPr/>
          <a:lstStyle/>
          <a:p>
            <a:r>
              <a:rPr lang="ja-JP" altLang="en-US" sz="3600" dirty="0"/>
              <a:t>自動生成されたテストコードは，保守作業を困難にする</a:t>
            </a:r>
            <a:r>
              <a:rPr lang="en-US" altLang="ja-JP" sz="3600" dirty="0"/>
              <a:t>[2</a:t>
            </a:r>
            <a:r>
              <a:rPr lang="en-US" altLang="ja-JP" sz="3600" dirty="0" smtClean="0"/>
              <a:t>]</a:t>
            </a:r>
          </a:p>
          <a:p>
            <a:pPr lvl="1"/>
            <a:endParaRPr lang="en-US" altLang="ja-JP" sz="400" dirty="0"/>
          </a:p>
          <a:p>
            <a:pPr lvl="1"/>
            <a:r>
              <a:rPr lang="ja-JP" altLang="en-US" sz="3200" dirty="0"/>
              <a:t>自動生成されたテストコードは，実際の対象コード作成の経緯や意図に基づいて生成されていないので開発者は理解</a:t>
            </a:r>
            <a:r>
              <a:rPr lang="ja-JP" altLang="en-US" sz="3200" dirty="0" smtClean="0"/>
              <a:t>しにくい</a:t>
            </a:r>
            <a:endParaRPr lang="en-US" altLang="ja-JP" sz="3200" dirty="0"/>
          </a:p>
          <a:p>
            <a:pPr lvl="1"/>
            <a:endParaRPr lang="en-US" altLang="ja-JP" sz="700" dirty="0"/>
          </a:p>
          <a:p>
            <a:pPr lvl="1"/>
            <a:r>
              <a:rPr lang="ja-JP" altLang="en-US" sz="3200" dirty="0"/>
              <a:t>開発者は自動生成されたコードを信用して</a:t>
            </a:r>
            <a:r>
              <a:rPr lang="ja-JP" altLang="en-US" sz="3200" dirty="0" smtClean="0"/>
              <a:t>いない</a:t>
            </a:r>
            <a:endParaRPr lang="en-US" altLang="ja-JP" sz="3200" dirty="0" smtClean="0"/>
          </a:p>
          <a:p>
            <a:pPr marL="457200" lvl="1" indent="0">
              <a:buNone/>
            </a:pPr>
            <a:endParaRPr lang="en-US" altLang="ja-JP" sz="3200" dirty="0"/>
          </a:p>
          <a:p>
            <a:pPr lvl="1">
              <a:buFont typeface="Wingdings" panose="05000000000000000000" pitchFamily="2" charset="2"/>
              <a:buChar char="Ø"/>
            </a:pPr>
            <a:r>
              <a:rPr lang="ja-JP" altLang="en-US" sz="3200" dirty="0" smtClean="0"/>
              <a:t>開発者</a:t>
            </a:r>
            <a:r>
              <a:rPr lang="ja-JP" altLang="en-US" sz="3200" dirty="0" smtClean="0"/>
              <a:t>は，テスト失敗の原因が</a:t>
            </a:r>
            <a:r>
              <a:rPr lang="ja-JP" altLang="en-US" sz="3200" dirty="0"/>
              <a:t>テストコードの問題なの</a:t>
            </a:r>
            <a:r>
              <a:rPr lang="ja-JP" altLang="en-US" sz="3200" dirty="0" smtClean="0"/>
              <a:t>か，テスト対象のプロダクションコード</a:t>
            </a:r>
            <a:r>
              <a:rPr lang="ja-JP" altLang="en-US" sz="3200" dirty="0"/>
              <a:t>によるものなのか判断が難しい</a:t>
            </a:r>
            <a:endParaRPr lang="en-US" altLang="ja-JP" sz="3200" dirty="0"/>
          </a:p>
          <a:p>
            <a:pPr lvl="1"/>
            <a:endParaRPr kumimoji="1" lang="ja-JP" altLang="en-US" dirty="0"/>
          </a:p>
        </p:txBody>
      </p:sp>
      <p:sp>
        <p:nvSpPr>
          <p:cNvPr id="4" name="Rectangle 4"/>
          <p:cNvSpPr>
            <a:spLocks noChangeArrowheads="1"/>
          </p:cNvSpPr>
          <p:nvPr/>
        </p:nvSpPr>
        <p:spPr bwMode="auto">
          <a:xfrm>
            <a:off x="699067" y="5730165"/>
            <a:ext cx="10910526"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[2] </a:t>
            </a:r>
            <a:r>
              <a:rPr lang="en-US" altLang="ja-JP" sz="1400" dirty="0" err="1" smtClean="0">
                <a:solidFill>
                  <a:schemeClr val="tx2"/>
                </a:solidFill>
              </a:rPr>
              <a:t>S.Shamshiri,J.Rojas,J.Pablo</a:t>
            </a:r>
            <a:r>
              <a:rPr lang="en-US" altLang="ja-JP" sz="1400" dirty="0" smtClean="0">
                <a:solidFill>
                  <a:schemeClr val="tx2"/>
                </a:solidFill>
              </a:rPr>
              <a:t> </a:t>
            </a:r>
            <a:r>
              <a:rPr lang="en-US" altLang="ja-JP" sz="1400" dirty="0" err="1" smtClean="0">
                <a:solidFill>
                  <a:schemeClr val="tx2"/>
                </a:solidFill>
              </a:rPr>
              <a:t>Galeotti,N.Walkinshaw,G.Fraser</a:t>
            </a:r>
            <a:r>
              <a:rPr lang="en-US" altLang="ja-JP" sz="1400" dirty="0" smtClean="0">
                <a:solidFill>
                  <a:schemeClr val="tx2"/>
                </a:solidFill>
              </a:rPr>
              <a:t> </a:t>
            </a:r>
            <a:r>
              <a:rPr lang="en-US" altLang="ja-JP" sz="1400" dirty="0">
                <a:solidFill>
                  <a:schemeClr val="tx2"/>
                </a:solidFill>
              </a:rPr>
              <a:t>. </a:t>
            </a:r>
            <a:r>
              <a:rPr lang="en-US" altLang="ja-JP" sz="1400" dirty="0" smtClean="0">
                <a:solidFill>
                  <a:schemeClr val="tx2"/>
                </a:solidFill>
              </a:rPr>
              <a:t>“How </a:t>
            </a:r>
            <a:r>
              <a:rPr lang="en-US" altLang="ja-JP" sz="1400" dirty="0">
                <a:solidFill>
                  <a:schemeClr val="tx2"/>
                </a:solidFill>
              </a:rPr>
              <a:t>Do Automatically Generated Unit Tests Influence Software Maintenance</a:t>
            </a:r>
            <a:r>
              <a:rPr lang="en-US" altLang="ja-JP" sz="1400" dirty="0" smtClean="0">
                <a:solidFill>
                  <a:schemeClr val="tx2"/>
                </a:solidFill>
              </a:rPr>
              <a:t>?”, 2018 </a:t>
            </a:r>
            <a:r>
              <a:rPr lang="en-US" altLang="ja-JP" sz="1400" dirty="0">
                <a:solidFill>
                  <a:schemeClr val="tx2"/>
                </a:solidFill>
              </a:rPr>
              <a:t>IEEE 11th International Conference on Software Testing, Verification and </a:t>
            </a:r>
            <a:r>
              <a:rPr lang="en-US" altLang="ja-JP" sz="1400" dirty="0" smtClean="0">
                <a:solidFill>
                  <a:schemeClr val="tx2"/>
                </a:solidFill>
              </a:rPr>
              <a:t>Validation(ICST),</a:t>
            </a:r>
            <a:r>
              <a:rPr lang="ja-JP" altLang="en-US" sz="1400" dirty="0" smtClean="0">
                <a:solidFill>
                  <a:schemeClr val="tx2"/>
                </a:solidFill>
              </a:rPr>
              <a:t> </a:t>
            </a:r>
            <a:r>
              <a:rPr lang="en-US" altLang="ja-JP" sz="1400" dirty="0" smtClean="0">
                <a:solidFill>
                  <a:schemeClr val="tx2"/>
                </a:solidFill>
              </a:rPr>
              <a:t>pp.239-249, 2018.</a:t>
            </a:r>
            <a:endParaRPr lang="en-US" altLang="ja-JP" sz="1400" dirty="0">
              <a:solidFill>
                <a:schemeClr val="tx2"/>
              </a:solidFill>
            </a:endParaRPr>
          </a:p>
        </p:txBody>
      </p:sp>
      <p:sp>
        <p:nvSpPr>
          <p:cNvPr id="5" name="スライド番号プレースホルダー 4"/>
          <p:cNvSpPr>
            <a:spLocks noGrp="1"/>
          </p:cNvSpPr>
          <p:nvPr>
            <p:ph type="sldNum" sz="quarter" idx="12"/>
          </p:nvPr>
        </p:nvSpPr>
        <p:spPr/>
        <p:txBody>
          <a:bodyPr/>
          <a:lstStyle/>
          <a:p>
            <a:fld id="{BA258462-179E-4B38-91EE-44DE7242CE39}" type="slidenum">
              <a:rPr kumimoji="1" lang="ja-JP" altLang="en-US" smtClean="0"/>
              <a:t>4</a:t>
            </a:fld>
            <a:endParaRPr kumimoji="1" lang="ja-JP" altLang="en-US"/>
          </a:p>
        </p:txBody>
      </p:sp>
    </p:spTree>
    <p:extLst>
      <p:ext uri="{BB962C8B-B14F-4D97-AF65-F5344CB8AC3E}">
        <p14:creationId xmlns:p14="http://schemas.microsoft.com/office/powerpoint/2010/main" val="2662952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提案する自動生成ツール</a:t>
            </a:r>
            <a:endParaRPr kumimoji="1" lang="ja-JP" altLang="en-US" dirty="0"/>
          </a:p>
        </p:txBody>
      </p:sp>
      <p:sp>
        <p:nvSpPr>
          <p:cNvPr id="3" name="コンテンツ プレースホルダー 2"/>
          <p:cNvSpPr>
            <a:spLocks noGrp="1"/>
          </p:cNvSpPr>
          <p:nvPr>
            <p:ph idx="1"/>
          </p:nvPr>
        </p:nvSpPr>
        <p:spPr>
          <a:xfrm>
            <a:off x="838200" y="1304918"/>
            <a:ext cx="10829925" cy="3704141"/>
          </a:xfrm>
        </p:spPr>
        <p:txBody>
          <a:bodyPr>
            <a:normAutofit/>
          </a:bodyPr>
          <a:lstStyle/>
          <a:p>
            <a:r>
              <a:rPr lang="ja-JP" altLang="en-US" dirty="0"/>
              <a:t>既存テストの再利用によるテストコード自動生成ツールが必要で</a:t>
            </a:r>
            <a:r>
              <a:rPr lang="ja-JP" altLang="en-US" dirty="0" smtClean="0"/>
              <a:t>あ</a:t>
            </a:r>
            <a:r>
              <a:rPr lang="ja-JP" altLang="en-US" dirty="0"/>
              <a:t>る</a:t>
            </a:r>
            <a:endParaRPr lang="en-US" altLang="ja-JP" sz="100" dirty="0"/>
          </a:p>
          <a:p>
            <a:pPr lvl="1">
              <a:buFont typeface="Wingdings" panose="05000000000000000000" pitchFamily="2" charset="2"/>
              <a:buChar char="Ø"/>
            </a:pPr>
            <a:r>
              <a:rPr lang="ja-JP" altLang="en-US" dirty="0" smtClean="0"/>
              <a:t>信頼性の高いテストコード</a:t>
            </a:r>
            <a:r>
              <a:rPr lang="ja-JP" altLang="en-US" dirty="0"/>
              <a:t>を生成できることが期待</a:t>
            </a:r>
            <a:r>
              <a:rPr lang="ja-JP" altLang="en-US" dirty="0" smtClean="0"/>
              <a:t>される</a:t>
            </a:r>
            <a:endParaRPr lang="en-US" altLang="ja-JP" dirty="0" smtClean="0"/>
          </a:p>
          <a:p>
            <a:pPr lvl="1">
              <a:buFont typeface="Wingdings" panose="05000000000000000000" pitchFamily="2" charset="2"/>
              <a:buChar char="Ø"/>
            </a:pPr>
            <a:r>
              <a:rPr lang="ja-JP" altLang="en-US" dirty="0" smtClean="0"/>
              <a:t>命名規則に従ったテストコードを生成できる</a:t>
            </a:r>
            <a:endParaRPr lang="en-US" altLang="ja-JP" dirty="0" smtClean="0"/>
          </a:p>
          <a:p>
            <a:endParaRPr lang="en-US" altLang="ja-JP" sz="100" dirty="0" smtClean="0"/>
          </a:p>
          <a:p>
            <a:r>
              <a:rPr lang="ja-JP" altLang="en-US" dirty="0" smtClean="0"/>
              <a:t>既存</a:t>
            </a:r>
            <a:r>
              <a:rPr lang="ja-JP" altLang="en-US" dirty="0"/>
              <a:t>テストの再利用手法と</a:t>
            </a:r>
            <a:r>
              <a:rPr lang="ja-JP" altLang="en-US" dirty="0" smtClean="0"/>
              <a:t>して，</a:t>
            </a:r>
            <a:r>
              <a:rPr lang="ja-JP" altLang="en-US" dirty="0"/>
              <a:t>類似コード間でのテスト再利用方法を提案する</a:t>
            </a:r>
            <a:endParaRPr lang="en-US" altLang="ja-JP" dirty="0"/>
          </a:p>
          <a:p>
            <a:endParaRPr lang="en-US" altLang="ja-JP" dirty="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5</a:t>
            </a:fld>
            <a:endParaRPr kumimoji="1" lang="ja-JP" altLang="en-US" dirty="0"/>
          </a:p>
        </p:txBody>
      </p:sp>
      <p:sp>
        <p:nvSpPr>
          <p:cNvPr id="34" name="メモ 33"/>
          <p:cNvSpPr/>
          <p:nvPr/>
        </p:nvSpPr>
        <p:spPr bwMode="auto">
          <a:xfrm rot="10800000" flipH="1">
            <a:off x="3735063" y="4334651"/>
            <a:ext cx="2025782" cy="1491052"/>
          </a:xfrm>
          <a:prstGeom prst="foldedCorner">
            <a:avLst/>
          </a:prstGeom>
          <a:solidFill>
            <a:schemeClr val="bg1"/>
          </a:solidFill>
          <a:ln w="254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smtClean="0">
              <a:ln>
                <a:noFill/>
              </a:ln>
              <a:solidFill>
                <a:schemeClr val="tx1"/>
              </a:solidFill>
              <a:effectLst/>
              <a:latin typeface="Times New Roman" pitchFamily="18" charset="0"/>
              <a:ea typeface="ＭＳ Ｐゴシック" pitchFamily="50" charset="-128"/>
            </a:endParaRPr>
          </a:p>
        </p:txBody>
      </p:sp>
      <p:sp>
        <p:nvSpPr>
          <p:cNvPr id="35" name="Freeform 13"/>
          <p:cNvSpPr>
            <a:spLocks/>
          </p:cNvSpPr>
          <p:nvPr/>
        </p:nvSpPr>
        <p:spPr bwMode="auto">
          <a:xfrm>
            <a:off x="3831862" y="4694691"/>
            <a:ext cx="1827895" cy="592452"/>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40000"/>
              <a:lumOff val="60000"/>
            </a:schemeClr>
          </a:solidFill>
          <a:ln>
            <a:headEnd/>
            <a:tailEnd/>
          </a:ln>
        </p:spPr>
        <p:style>
          <a:lnRef idx="2">
            <a:schemeClr val="accent3">
              <a:shade val="50000"/>
            </a:schemeClr>
          </a:lnRef>
          <a:fillRef idx="1">
            <a:schemeClr val="accent3"/>
          </a:fillRef>
          <a:effectRef idx="0">
            <a:schemeClr val="accent3"/>
          </a:effectRef>
          <a:fontRef idx="minor">
            <a:schemeClr val="lt1"/>
          </a:fontRef>
        </p:style>
        <p:txBody>
          <a:bodyPr/>
          <a:lstStyle/>
          <a:p>
            <a:endParaRPr lang="ja-JP" altLang="ja-JP" sz="1800" u="sng">
              <a:latin typeface="Arial" charset="0"/>
              <a:ea typeface="MS UI Gothic" pitchFamily="50" charset="-128"/>
            </a:endParaRPr>
          </a:p>
        </p:txBody>
      </p:sp>
      <p:sp>
        <p:nvSpPr>
          <p:cNvPr id="50" name="テキスト ボックス 49"/>
          <p:cNvSpPr txBox="1"/>
          <p:nvPr/>
        </p:nvSpPr>
        <p:spPr>
          <a:xfrm>
            <a:off x="3900011" y="4730517"/>
            <a:ext cx="1296144" cy="400110"/>
          </a:xfrm>
          <a:prstGeom prst="rect">
            <a:avLst/>
          </a:prstGeom>
          <a:noFill/>
        </p:spPr>
        <p:txBody>
          <a:bodyPr wrap="square" rtlCol="0">
            <a:spAutoFit/>
          </a:bodyPr>
          <a:lstStyle/>
          <a:p>
            <a:r>
              <a:rPr lang="ja-JP" altLang="en-US" sz="2000" b="1" dirty="0" smtClean="0">
                <a:latin typeface="ＭＳ Ｐゴシック" panose="020B0600070205080204" pitchFamily="50" charset="-128"/>
                <a:ea typeface="ＭＳ Ｐゴシック" panose="020B0600070205080204" pitchFamily="50" charset="-128"/>
              </a:rPr>
              <a:t>コード片</a:t>
            </a:r>
            <a:r>
              <a:rPr kumimoji="1" lang="en-US" altLang="ja-JP" sz="2000" b="1" dirty="0" smtClean="0">
                <a:latin typeface="ＭＳ Ｐゴシック" panose="020B0600070205080204" pitchFamily="50" charset="-128"/>
                <a:ea typeface="ＭＳ Ｐゴシック" panose="020B0600070205080204" pitchFamily="50" charset="-128"/>
              </a:rPr>
              <a:t>A</a:t>
            </a:r>
            <a:endParaRPr kumimoji="1" lang="ja-JP" altLang="en-US" sz="2000" b="1" dirty="0">
              <a:latin typeface="ＭＳ Ｐゴシック" panose="020B0600070205080204" pitchFamily="50" charset="-128"/>
              <a:ea typeface="ＭＳ Ｐゴシック" panose="020B0600070205080204" pitchFamily="50" charset="-128"/>
            </a:endParaRPr>
          </a:p>
        </p:txBody>
      </p:sp>
      <p:sp>
        <p:nvSpPr>
          <p:cNvPr id="56" name="メモ 55"/>
          <p:cNvSpPr/>
          <p:nvPr/>
        </p:nvSpPr>
        <p:spPr bwMode="auto">
          <a:xfrm rot="10800000" flipH="1">
            <a:off x="6352590" y="4334651"/>
            <a:ext cx="2025782" cy="1491052"/>
          </a:xfrm>
          <a:prstGeom prst="foldedCorner">
            <a:avLst/>
          </a:prstGeom>
          <a:solidFill>
            <a:schemeClr val="bg1"/>
          </a:solidFill>
          <a:ln w="254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smtClean="0">
              <a:ln>
                <a:noFill/>
              </a:ln>
              <a:solidFill>
                <a:schemeClr val="tx1"/>
              </a:solidFill>
              <a:effectLst/>
              <a:latin typeface="Times New Roman" pitchFamily="18" charset="0"/>
              <a:ea typeface="ＭＳ Ｐゴシック" pitchFamily="50" charset="-128"/>
            </a:endParaRPr>
          </a:p>
        </p:txBody>
      </p:sp>
      <p:sp>
        <p:nvSpPr>
          <p:cNvPr id="57" name="Freeform 13"/>
          <p:cNvSpPr>
            <a:spLocks/>
          </p:cNvSpPr>
          <p:nvPr/>
        </p:nvSpPr>
        <p:spPr bwMode="auto">
          <a:xfrm>
            <a:off x="6449389" y="4694691"/>
            <a:ext cx="1827895" cy="592452"/>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40000"/>
              <a:lumOff val="60000"/>
            </a:schemeClr>
          </a:solidFill>
          <a:ln>
            <a:headEnd/>
            <a:tailEnd/>
          </a:ln>
        </p:spPr>
        <p:style>
          <a:lnRef idx="2">
            <a:schemeClr val="accent3">
              <a:shade val="50000"/>
            </a:schemeClr>
          </a:lnRef>
          <a:fillRef idx="1">
            <a:schemeClr val="accent3"/>
          </a:fillRef>
          <a:effectRef idx="0">
            <a:schemeClr val="accent3"/>
          </a:effectRef>
          <a:fontRef idx="minor">
            <a:schemeClr val="lt1"/>
          </a:fontRef>
        </p:style>
        <p:txBody>
          <a:bodyPr/>
          <a:lstStyle/>
          <a:p>
            <a:endParaRPr lang="ja-JP" altLang="ja-JP" sz="1800" u="sng">
              <a:latin typeface="Arial" charset="0"/>
              <a:ea typeface="MS UI Gothic" pitchFamily="50" charset="-128"/>
            </a:endParaRPr>
          </a:p>
        </p:txBody>
      </p:sp>
      <p:sp>
        <p:nvSpPr>
          <p:cNvPr id="58" name="テキスト ボックス 57"/>
          <p:cNvSpPr txBox="1"/>
          <p:nvPr/>
        </p:nvSpPr>
        <p:spPr>
          <a:xfrm>
            <a:off x="6512644" y="4724364"/>
            <a:ext cx="1296144" cy="400110"/>
          </a:xfrm>
          <a:prstGeom prst="rect">
            <a:avLst/>
          </a:prstGeom>
          <a:noFill/>
        </p:spPr>
        <p:txBody>
          <a:bodyPr wrap="square" rtlCol="0">
            <a:spAutoFit/>
          </a:bodyPr>
          <a:lstStyle/>
          <a:p>
            <a:r>
              <a:rPr lang="ja-JP" altLang="en-US" sz="2000" b="1" dirty="0" smtClean="0">
                <a:latin typeface="ＭＳ Ｐゴシック" panose="020B0600070205080204" pitchFamily="50" charset="-128"/>
                <a:ea typeface="ＭＳ Ｐゴシック" panose="020B0600070205080204" pitchFamily="50" charset="-128"/>
              </a:rPr>
              <a:t>コード片</a:t>
            </a:r>
            <a:r>
              <a:rPr kumimoji="1" lang="en-US" altLang="ja-JP" sz="2000" b="1" dirty="0" smtClean="0">
                <a:latin typeface="ＭＳ Ｐゴシック" panose="020B0600070205080204" pitchFamily="50" charset="-128"/>
                <a:ea typeface="ＭＳ Ｐゴシック" panose="020B0600070205080204" pitchFamily="50" charset="-128"/>
              </a:rPr>
              <a:t>B</a:t>
            </a:r>
          </a:p>
        </p:txBody>
      </p:sp>
      <p:cxnSp>
        <p:nvCxnSpPr>
          <p:cNvPr id="37" name="直線矢印コネクタ 36"/>
          <p:cNvCxnSpPr/>
          <p:nvPr/>
        </p:nvCxnSpPr>
        <p:spPr bwMode="auto">
          <a:xfrm>
            <a:off x="5659757" y="4988895"/>
            <a:ext cx="789632" cy="0"/>
          </a:xfrm>
          <a:prstGeom prst="straightConnector1">
            <a:avLst/>
          </a:prstGeom>
          <a:solidFill>
            <a:schemeClr val="accent2"/>
          </a:solidFill>
          <a:ln w="76200" cap="flat" cmpd="sng" algn="ctr">
            <a:solidFill>
              <a:schemeClr val="tx1"/>
            </a:solidFill>
            <a:prstDash val="solid"/>
            <a:round/>
            <a:headEnd type="triangle"/>
            <a:tailEnd type="triangle"/>
          </a:ln>
          <a:effectLst/>
          <a:extLs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48" name="角丸四角形 47"/>
          <p:cNvSpPr/>
          <p:nvPr/>
        </p:nvSpPr>
        <p:spPr>
          <a:xfrm>
            <a:off x="5034595" y="5550343"/>
            <a:ext cx="2053950" cy="50781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smtClean="0">
                <a:solidFill>
                  <a:schemeClr val="tx1"/>
                </a:solidFill>
              </a:rPr>
              <a:t>類似コードペア</a:t>
            </a:r>
            <a:endParaRPr kumimoji="1" lang="ja-JP" altLang="en-US" sz="2000" b="1" dirty="0">
              <a:solidFill>
                <a:schemeClr val="tx1"/>
              </a:solidFill>
            </a:endParaRPr>
          </a:p>
        </p:txBody>
      </p:sp>
      <p:sp>
        <p:nvSpPr>
          <p:cNvPr id="59" name="メモ 58"/>
          <p:cNvSpPr/>
          <p:nvPr/>
        </p:nvSpPr>
        <p:spPr bwMode="auto">
          <a:xfrm rot="10800000" flipH="1">
            <a:off x="1491804" y="4459877"/>
            <a:ext cx="1906861" cy="1167055"/>
          </a:xfrm>
          <a:prstGeom prst="foldedCorner">
            <a:avLst/>
          </a:prstGeom>
          <a:solidFill>
            <a:schemeClr val="bg1"/>
          </a:solidFill>
          <a:ln w="25400" cap="flat" cmpd="sng" algn="ctr">
            <a:solidFill>
              <a:schemeClr val="tx1"/>
            </a:solidFill>
            <a:prstDash val="lgDash"/>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smtClean="0">
              <a:ln>
                <a:noFill/>
              </a:ln>
              <a:solidFill>
                <a:schemeClr val="tx1"/>
              </a:solidFill>
              <a:effectLst/>
              <a:latin typeface="Times New Roman" pitchFamily="18" charset="0"/>
              <a:ea typeface="ＭＳ Ｐゴシック" pitchFamily="50" charset="-128"/>
            </a:endParaRPr>
          </a:p>
        </p:txBody>
      </p:sp>
      <p:sp>
        <p:nvSpPr>
          <p:cNvPr id="60" name="Freeform 13"/>
          <p:cNvSpPr>
            <a:spLocks/>
          </p:cNvSpPr>
          <p:nvPr/>
        </p:nvSpPr>
        <p:spPr bwMode="auto">
          <a:xfrm>
            <a:off x="1583422" y="4789108"/>
            <a:ext cx="1674833" cy="641022"/>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ln>
            <a:headEnd/>
            <a:tailEnd/>
          </a:ln>
        </p:spPr>
        <p:style>
          <a:lnRef idx="2">
            <a:schemeClr val="dk1"/>
          </a:lnRef>
          <a:fillRef idx="1">
            <a:schemeClr val="lt1"/>
          </a:fillRef>
          <a:effectRef idx="0">
            <a:schemeClr val="dk1"/>
          </a:effectRef>
          <a:fontRef idx="minor">
            <a:schemeClr val="dk1"/>
          </a:fontRef>
        </p:style>
        <p:txBody>
          <a:bodyPr/>
          <a:lstStyle/>
          <a:p>
            <a:endParaRPr lang="ja-JP" altLang="ja-JP" sz="1800" u="sng">
              <a:latin typeface="Arial" charset="0"/>
              <a:ea typeface="MS UI Gothic" pitchFamily="50" charset="-128"/>
            </a:endParaRPr>
          </a:p>
        </p:txBody>
      </p:sp>
      <p:sp>
        <p:nvSpPr>
          <p:cNvPr id="61" name="テキスト ボックス 60"/>
          <p:cNvSpPr txBox="1"/>
          <p:nvPr/>
        </p:nvSpPr>
        <p:spPr>
          <a:xfrm>
            <a:off x="1578643" y="4836237"/>
            <a:ext cx="1595253" cy="369332"/>
          </a:xfrm>
          <a:prstGeom prst="rect">
            <a:avLst/>
          </a:prstGeom>
          <a:noFill/>
        </p:spPr>
        <p:txBody>
          <a:bodyPr wrap="square" rtlCol="0">
            <a:spAutoFit/>
          </a:bodyPr>
          <a:lstStyle/>
          <a:p>
            <a:r>
              <a:rPr lang="ja-JP" altLang="en-US" b="1" dirty="0" smtClean="0">
                <a:latin typeface="ＭＳ Ｐゴシック" panose="020B0600070205080204" pitchFamily="50" charset="-128"/>
                <a:ea typeface="ＭＳ Ｐゴシック" panose="020B0600070205080204" pitchFamily="50" charset="-128"/>
              </a:rPr>
              <a:t>テストコード</a:t>
            </a:r>
            <a:r>
              <a:rPr kumimoji="1" lang="en-US" altLang="ja-JP" b="1" dirty="0" smtClean="0">
                <a:latin typeface="ＭＳ Ｐゴシック" panose="020B0600070205080204" pitchFamily="50" charset="-128"/>
                <a:ea typeface="ＭＳ Ｐゴシック" panose="020B0600070205080204" pitchFamily="50" charset="-128"/>
              </a:rPr>
              <a:t>A</a:t>
            </a:r>
            <a:endParaRPr kumimoji="1" lang="ja-JP" altLang="en-US" b="1" dirty="0">
              <a:latin typeface="ＭＳ Ｐゴシック" panose="020B0600070205080204" pitchFamily="50" charset="-128"/>
              <a:ea typeface="ＭＳ Ｐゴシック" panose="020B0600070205080204" pitchFamily="50" charset="-128"/>
            </a:endParaRPr>
          </a:p>
        </p:txBody>
      </p:sp>
      <p:cxnSp>
        <p:nvCxnSpPr>
          <p:cNvPr id="7" name="直線矢印コネクタ 6"/>
          <p:cNvCxnSpPr/>
          <p:nvPr/>
        </p:nvCxnSpPr>
        <p:spPr>
          <a:xfrm flipV="1">
            <a:off x="3253843" y="4996431"/>
            <a:ext cx="596156" cy="1"/>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メモ 64"/>
          <p:cNvSpPr/>
          <p:nvPr/>
        </p:nvSpPr>
        <p:spPr bwMode="auto">
          <a:xfrm rot="10800000" flipH="1">
            <a:off x="8699180" y="4459150"/>
            <a:ext cx="1906861" cy="1081175"/>
          </a:xfrm>
          <a:prstGeom prst="foldedCorner">
            <a:avLst/>
          </a:prstGeom>
          <a:solidFill>
            <a:schemeClr val="bg1"/>
          </a:solidFill>
          <a:ln w="254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smtClean="0">
              <a:ln>
                <a:noFill/>
              </a:ln>
              <a:solidFill>
                <a:schemeClr val="tx1"/>
              </a:solidFill>
              <a:effectLst/>
              <a:latin typeface="Times New Roman" pitchFamily="18" charset="0"/>
              <a:ea typeface="ＭＳ Ｐゴシック" pitchFamily="50" charset="-128"/>
            </a:endParaRPr>
          </a:p>
        </p:txBody>
      </p:sp>
      <p:sp>
        <p:nvSpPr>
          <p:cNvPr id="66" name="Freeform 13"/>
          <p:cNvSpPr>
            <a:spLocks/>
          </p:cNvSpPr>
          <p:nvPr/>
        </p:nvSpPr>
        <p:spPr bwMode="auto">
          <a:xfrm>
            <a:off x="8809100" y="4727683"/>
            <a:ext cx="1674833" cy="641022"/>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ln>
            <a:headEnd/>
            <a:tailEnd/>
          </a:ln>
        </p:spPr>
        <p:style>
          <a:lnRef idx="1">
            <a:schemeClr val="accent4"/>
          </a:lnRef>
          <a:fillRef idx="2">
            <a:schemeClr val="accent4"/>
          </a:fillRef>
          <a:effectRef idx="1">
            <a:schemeClr val="accent4"/>
          </a:effectRef>
          <a:fontRef idx="minor">
            <a:schemeClr val="dk1"/>
          </a:fontRef>
        </p:style>
        <p:txBody>
          <a:bodyPr/>
          <a:lstStyle/>
          <a:p>
            <a:endParaRPr lang="ja-JP" altLang="ja-JP" sz="1800" u="sng">
              <a:latin typeface="Arial" charset="0"/>
              <a:ea typeface="MS UI Gothic" pitchFamily="50" charset="-128"/>
            </a:endParaRPr>
          </a:p>
        </p:txBody>
      </p:sp>
      <p:sp>
        <p:nvSpPr>
          <p:cNvPr id="67" name="テキスト ボックス 66"/>
          <p:cNvSpPr txBox="1"/>
          <p:nvPr/>
        </p:nvSpPr>
        <p:spPr>
          <a:xfrm>
            <a:off x="8804321" y="4746237"/>
            <a:ext cx="1595253" cy="369332"/>
          </a:xfrm>
          <a:prstGeom prst="rect">
            <a:avLst/>
          </a:prstGeom>
          <a:noFill/>
        </p:spPr>
        <p:txBody>
          <a:bodyPr wrap="square" rtlCol="0">
            <a:spAutoFit/>
          </a:bodyPr>
          <a:lstStyle/>
          <a:p>
            <a:r>
              <a:rPr lang="ja-JP" altLang="en-US" b="1" dirty="0" smtClean="0">
                <a:latin typeface="ＭＳ Ｐゴシック" panose="020B0600070205080204" pitchFamily="50" charset="-128"/>
                <a:ea typeface="ＭＳ Ｐゴシック" panose="020B0600070205080204" pitchFamily="50" charset="-128"/>
              </a:rPr>
              <a:t>テストコード</a:t>
            </a:r>
            <a:r>
              <a:rPr lang="en-US" altLang="ja-JP" b="1" dirty="0" smtClean="0">
                <a:latin typeface="ＭＳ Ｐゴシック" panose="020B0600070205080204" pitchFamily="50" charset="-128"/>
                <a:ea typeface="ＭＳ Ｐゴシック" panose="020B0600070205080204" pitchFamily="50" charset="-128"/>
              </a:rPr>
              <a:t>B</a:t>
            </a:r>
            <a:endParaRPr kumimoji="1" lang="ja-JP" altLang="en-US" b="1" dirty="0">
              <a:latin typeface="ＭＳ Ｐゴシック" panose="020B0600070205080204" pitchFamily="50" charset="-128"/>
              <a:ea typeface="ＭＳ Ｐゴシック" panose="020B0600070205080204" pitchFamily="50" charset="-128"/>
            </a:endParaRPr>
          </a:p>
        </p:txBody>
      </p:sp>
      <p:cxnSp>
        <p:nvCxnSpPr>
          <p:cNvPr id="70" name="直線矢印コネクタ 69"/>
          <p:cNvCxnSpPr/>
          <p:nvPr/>
        </p:nvCxnSpPr>
        <p:spPr>
          <a:xfrm flipH="1">
            <a:off x="8277284" y="4978521"/>
            <a:ext cx="527037"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テキスト ボックス 23"/>
          <p:cNvSpPr txBox="1"/>
          <p:nvPr/>
        </p:nvSpPr>
        <p:spPr>
          <a:xfrm>
            <a:off x="3797797" y="5390386"/>
            <a:ext cx="1174064" cy="369332"/>
          </a:xfrm>
          <a:prstGeom prst="rect">
            <a:avLst/>
          </a:prstGeom>
          <a:noFill/>
        </p:spPr>
        <p:txBody>
          <a:bodyPr wrap="square" rtlCol="0">
            <a:spAutoFit/>
          </a:bodyPr>
          <a:lstStyle/>
          <a:p>
            <a:r>
              <a:rPr kumimoji="1" lang="ja-JP" altLang="en-US" b="1" dirty="0" smtClean="0">
                <a:latin typeface="ＭＳ Ｐゴシック" panose="020B0600070205080204" pitchFamily="50" charset="-128"/>
                <a:ea typeface="ＭＳ Ｐゴシック" panose="020B0600070205080204" pitchFamily="50" charset="-128"/>
              </a:rPr>
              <a:t>テストなし</a:t>
            </a:r>
            <a:endParaRPr kumimoji="1" lang="ja-JP" altLang="en-US" b="1" dirty="0">
              <a:latin typeface="ＭＳ Ｐゴシック" panose="020B0600070205080204" pitchFamily="50" charset="-128"/>
              <a:ea typeface="ＭＳ Ｐゴシック" panose="020B0600070205080204" pitchFamily="50" charset="-128"/>
            </a:endParaRPr>
          </a:p>
        </p:txBody>
      </p:sp>
      <p:sp>
        <p:nvSpPr>
          <p:cNvPr id="5" name="テキスト ボックス 4"/>
          <p:cNvSpPr txBox="1"/>
          <p:nvPr/>
        </p:nvSpPr>
        <p:spPr>
          <a:xfrm>
            <a:off x="3931858" y="6272541"/>
            <a:ext cx="434702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smtClean="0">
                <a:latin typeface="ＭＳ Ｐゴシック" panose="020B0600070205080204" pitchFamily="50" charset="-128"/>
                <a:ea typeface="ＭＳ Ｐゴシック" panose="020B0600070205080204" pitchFamily="50" charset="-128"/>
              </a:rPr>
              <a:t>類似コード間でのテスト再利用手法の概要</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12" name="曲線コネクタ 11"/>
          <p:cNvCxnSpPr>
            <a:stCxn id="65" idx="2"/>
            <a:endCxn id="59" idx="2"/>
          </p:cNvCxnSpPr>
          <p:nvPr/>
        </p:nvCxnSpPr>
        <p:spPr>
          <a:xfrm rot="16200000" flipH="1" flipV="1">
            <a:off x="6048559" y="855825"/>
            <a:ext cx="727" cy="7207376"/>
          </a:xfrm>
          <a:prstGeom prst="curvedConnector3">
            <a:avLst>
              <a:gd name="adj1" fmla="val -91712517"/>
            </a:avLst>
          </a:prstGeom>
          <a:ln w="76200">
            <a:tailEnd type="triangle"/>
          </a:ln>
        </p:spPr>
        <p:style>
          <a:lnRef idx="3">
            <a:schemeClr val="accent4"/>
          </a:lnRef>
          <a:fillRef idx="0">
            <a:schemeClr val="accent4"/>
          </a:fillRef>
          <a:effectRef idx="2">
            <a:schemeClr val="accent4"/>
          </a:effectRef>
          <a:fontRef idx="minor">
            <a:schemeClr val="tx1"/>
          </a:fontRef>
        </p:style>
      </p:cxnSp>
      <p:sp>
        <p:nvSpPr>
          <p:cNvPr id="77" name="角丸四角形 76"/>
          <p:cNvSpPr/>
          <p:nvPr/>
        </p:nvSpPr>
        <p:spPr>
          <a:xfrm>
            <a:off x="5147622" y="3529669"/>
            <a:ext cx="1827895" cy="50781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b="1" dirty="0" smtClean="0">
                <a:solidFill>
                  <a:schemeClr val="tx1"/>
                </a:solidFill>
              </a:rPr>
              <a:t>テスト再利用</a:t>
            </a:r>
            <a:endParaRPr kumimoji="1" lang="ja-JP" altLang="en-US" sz="2000" b="1" dirty="0">
              <a:solidFill>
                <a:schemeClr val="tx1"/>
              </a:solidFill>
            </a:endParaRPr>
          </a:p>
        </p:txBody>
      </p:sp>
    </p:spTree>
    <p:extLst>
      <p:ext uri="{BB962C8B-B14F-4D97-AF65-F5344CB8AC3E}">
        <p14:creationId xmlns:p14="http://schemas.microsoft.com/office/powerpoint/2010/main" val="32212316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提案する自動生成ツール</a:t>
            </a:r>
            <a:endParaRPr kumimoji="1" lang="ja-JP" altLang="en-US" dirty="0"/>
          </a:p>
        </p:txBody>
      </p:sp>
      <p:sp>
        <p:nvSpPr>
          <p:cNvPr id="3" name="コンテンツ プレースホルダー 2"/>
          <p:cNvSpPr>
            <a:spLocks noGrp="1"/>
          </p:cNvSpPr>
          <p:nvPr>
            <p:ph idx="1"/>
          </p:nvPr>
        </p:nvSpPr>
        <p:spPr>
          <a:xfrm>
            <a:off x="838200" y="1304918"/>
            <a:ext cx="10829925" cy="3704141"/>
          </a:xfrm>
        </p:spPr>
        <p:txBody>
          <a:bodyPr>
            <a:normAutofit/>
          </a:bodyPr>
          <a:lstStyle/>
          <a:p>
            <a:r>
              <a:rPr lang="ja-JP" altLang="en-US" dirty="0"/>
              <a:t>既存テストの再利用によるテストコード自動生成ツールが必要で</a:t>
            </a:r>
            <a:r>
              <a:rPr lang="ja-JP" altLang="en-US" dirty="0" smtClean="0"/>
              <a:t>あ</a:t>
            </a:r>
            <a:r>
              <a:rPr lang="ja-JP" altLang="en-US" dirty="0"/>
              <a:t>る</a:t>
            </a:r>
            <a:endParaRPr lang="en-US" altLang="ja-JP" sz="100" dirty="0"/>
          </a:p>
          <a:p>
            <a:pPr lvl="1">
              <a:buFont typeface="Wingdings" panose="05000000000000000000" pitchFamily="2" charset="2"/>
              <a:buChar char="Ø"/>
            </a:pPr>
            <a:r>
              <a:rPr lang="ja-JP" altLang="en-US" dirty="0" smtClean="0"/>
              <a:t>信頼性の高いテストコード</a:t>
            </a:r>
            <a:r>
              <a:rPr lang="ja-JP" altLang="en-US" dirty="0"/>
              <a:t>を生成できることが期待</a:t>
            </a:r>
            <a:r>
              <a:rPr lang="ja-JP" altLang="en-US" dirty="0" smtClean="0"/>
              <a:t>される</a:t>
            </a:r>
            <a:endParaRPr lang="en-US" altLang="ja-JP" dirty="0" smtClean="0"/>
          </a:p>
          <a:p>
            <a:pPr lvl="1">
              <a:buFont typeface="Wingdings" panose="05000000000000000000" pitchFamily="2" charset="2"/>
              <a:buChar char="Ø"/>
            </a:pPr>
            <a:r>
              <a:rPr lang="ja-JP" altLang="en-US" dirty="0" smtClean="0"/>
              <a:t>命名規則に従ったテストコードを生成できる</a:t>
            </a:r>
            <a:endParaRPr lang="en-US" altLang="ja-JP" dirty="0" smtClean="0"/>
          </a:p>
          <a:p>
            <a:endParaRPr lang="en-US" altLang="ja-JP" sz="100" dirty="0" smtClean="0"/>
          </a:p>
          <a:p>
            <a:r>
              <a:rPr lang="ja-JP" altLang="en-US" dirty="0" smtClean="0"/>
              <a:t>既存</a:t>
            </a:r>
            <a:r>
              <a:rPr lang="ja-JP" altLang="en-US" dirty="0"/>
              <a:t>テストの再利用手法と</a:t>
            </a:r>
            <a:r>
              <a:rPr lang="ja-JP" altLang="en-US" dirty="0" smtClean="0"/>
              <a:t>して，</a:t>
            </a:r>
            <a:r>
              <a:rPr lang="ja-JP" altLang="en-US" dirty="0"/>
              <a:t>類似コード間でのテスト再利用方法を提案する</a:t>
            </a:r>
            <a:endParaRPr lang="en-US" altLang="ja-JP" dirty="0"/>
          </a:p>
          <a:p>
            <a:endParaRPr lang="en-US" altLang="ja-JP" dirty="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6</a:t>
            </a:fld>
            <a:endParaRPr kumimoji="1" lang="ja-JP" altLang="en-US" dirty="0"/>
          </a:p>
        </p:txBody>
      </p:sp>
      <p:sp>
        <p:nvSpPr>
          <p:cNvPr id="34" name="メモ 33"/>
          <p:cNvSpPr/>
          <p:nvPr/>
        </p:nvSpPr>
        <p:spPr bwMode="auto">
          <a:xfrm rot="10800000" flipH="1">
            <a:off x="2563848" y="3845931"/>
            <a:ext cx="2025782" cy="1491052"/>
          </a:xfrm>
          <a:prstGeom prst="foldedCorner">
            <a:avLst/>
          </a:prstGeom>
          <a:solidFill>
            <a:schemeClr val="bg1"/>
          </a:solidFill>
          <a:ln w="254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smtClean="0">
              <a:ln>
                <a:noFill/>
              </a:ln>
              <a:solidFill>
                <a:schemeClr val="tx1"/>
              </a:solidFill>
              <a:effectLst/>
              <a:latin typeface="Times New Roman" pitchFamily="18" charset="0"/>
              <a:ea typeface="ＭＳ Ｐゴシック" pitchFamily="50" charset="-128"/>
            </a:endParaRPr>
          </a:p>
        </p:txBody>
      </p:sp>
      <p:sp>
        <p:nvSpPr>
          <p:cNvPr id="35" name="Freeform 13"/>
          <p:cNvSpPr>
            <a:spLocks/>
          </p:cNvSpPr>
          <p:nvPr/>
        </p:nvSpPr>
        <p:spPr bwMode="auto">
          <a:xfrm>
            <a:off x="2660647" y="4205971"/>
            <a:ext cx="1827895" cy="592452"/>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40000"/>
              <a:lumOff val="60000"/>
            </a:schemeClr>
          </a:solidFill>
          <a:ln>
            <a:headEnd/>
            <a:tailEnd/>
          </a:ln>
        </p:spPr>
        <p:style>
          <a:lnRef idx="2">
            <a:schemeClr val="accent3">
              <a:shade val="50000"/>
            </a:schemeClr>
          </a:lnRef>
          <a:fillRef idx="1">
            <a:schemeClr val="accent3"/>
          </a:fillRef>
          <a:effectRef idx="0">
            <a:schemeClr val="accent3"/>
          </a:effectRef>
          <a:fontRef idx="minor">
            <a:schemeClr val="lt1"/>
          </a:fontRef>
        </p:style>
        <p:txBody>
          <a:bodyPr/>
          <a:lstStyle/>
          <a:p>
            <a:endParaRPr lang="ja-JP" altLang="ja-JP" sz="1800" u="sng">
              <a:latin typeface="Arial" charset="0"/>
              <a:ea typeface="MS UI Gothic" pitchFamily="50" charset="-128"/>
            </a:endParaRPr>
          </a:p>
        </p:txBody>
      </p:sp>
      <p:sp>
        <p:nvSpPr>
          <p:cNvPr id="50" name="テキスト ボックス 49"/>
          <p:cNvSpPr txBox="1"/>
          <p:nvPr/>
        </p:nvSpPr>
        <p:spPr>
          <a:xfrm>
            <a:off x="2728796" y="4241797"/>
            <a:ext cx="1296144" cy="400110"/>
          </a:xfrm>
          <a:prstGeom prst="rect">
            <a:avLst/>
          </a:prstGeom>
          <a:noFill/>
        </p:spPr>
        <p:txBody>
          <a:bodyPr wrap="square" rtlCol="0">
            <a:spAutoFit/>
          </a:bodyPr>
          <a:lstStyle/>
          <a:p>
            <a:r>
              <a:rPr lang="ja-JP" altLang="en-US" sz="2000" b="1" dirty="0" smtClean="0">
                <a:latin typeface="ＭＳ Ｐゴシック" panose="020B0600070205080204" pitchFamily="50" charset="-128"/>
                <a:ea typeface="ＭＳ Ｐゴシック" panose="020B0600070205080204" pitchFamily="50" charset="-128"/>
              </a:rPr>
              <a:t>コード片</a:t>
            </a:r>
            <a:r>
              <a:rPr kumimoji="1" lang="en-US" altLang="ja-JP" sz="2000" b="1" dirty="0" smtClean="0">
                <a:latin typeface="ＭＳ Ｐゴシック" panose="020B0600070205080204" pitchFamily="50" charset="-128"/>
                <a:ea typeface="ＭＳ Ｐゴシック" panose="020B0600070205080204" pitchFamily="50" charset="-128"/>
              </a:rPr>
              <a:t>A</a:t>
            </a:r>
            <a:endParaRPr kumimoji="1" lang="ja-JP" altLang="en-US" sz="2000" b="1" dirty="0">
              <a:latin typeface="ＭＳ Ｐゴシック" panose="020B0600070205080204" pitchFamily="50" charset="-128"/>
              <a:ea typeface="ＭＳ Ｐゴシック" panose="020B0600070205080204" pitchFamily="50" charset="-128"/>
            </a:endParaRPr>
          </a:p>
        </p:txBody>
      </p:sp>
      <p:sp>
        <p:nvSpPr>
          <p:cNvPr id="56" name="メモ 55"/>
          <p:cNvSpPr/>
          <p:nvPr/>
        </p:nvSpPr>
        <p:spPr bwMode="auto">
          <a:xfrm rot="10800000" flipH="1">
            <a:off x="5181375" y="3845931"/>
            <a:ext cx="2025782" cy="1491052"/>
          </a:xfrm>
          <a:prstGeom prst="foldedCorner">
            <a:avLst/>
          </a:prstGeom>
          <a:solidFill>
            <a:schemeClr val="bg1"/>
          </a:solidFill>
          <a:ln w="254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smtClean="0">
              <a:ln>
                <a:noFill/>
              </a:ln>
              <a:solidFill>
                <a:schemeClr val="tx1"/>
              </a:solidFill>
              <a:effectLst/>
              <a:latin typeface="Times New Roman" pitchFamily="18" charset="0"/>
              <a:ea typeface="ＭＳ Ｐゴシック" pitchFamily="50" charset="-128"/>
            </a:endParaRPr>
          </a:p>
        </p:txBody>
      </p:sp>
      <p:sp>
        <p:nvSpPr>
          <p:cNvPr id="57" name="Freeform 13"/>
          <p:cNvSpPr>
            <a:spLocks/>
          </p:cNvSpPr>
          <p:nvPr/>
        </p:nvSpPr>
        <p:spPr bwMode="auto">
          <a:xfrm>
            <a:off x="5278174" y="4205971"/>
            <a:ext cx="1827895" cy="592452"/>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solidFill>
            <a:schemeClr val="accent3">
              <a:lumMod val="40000"/>
              <a:lumOff val="60000"/>
            </a:schemeClr>
          </a:solidFill>
          <a:ln>
            <a:headEnd/>
            <a:tailEnd/>
          </a:ln>
        </p:spPr>
        <p:style>
          <a:lnRef idx="2">
            <a:schemeClr val="accent3">
              <a:shade val="50000"/>
            </a:schemeClr>
          </a:lnRef>
          <a:fillRef idx="1">
            <a:schemeClr val="accent3"/>
          </a:fillRef>
          <a:effectRef idx="0">
            <a:schemeClr val="accent3"/>
          </a:effectRef>
          <a:fontRef idx="minor">
            <a:schemeClr val="lt1"/>
          </a:fontRef>
        </p:style>
        <p:txBody>
          <a:bodyPr/>
          <a:lstStyle/>
          <a:p>
            <a:endParaRPr lang="ja-JP" altLang="ja-JP" sz="1800" u="sng">
              <a:latin typeface="Arial" charset="0"/>
              <a:ea typeface="MS UI Gothic" pitchFamily="50" charset="-128"/>
            </a:endParaRPr>
          </a:p>
        </p:txBody>
      </p:sp>
      <p:sp>
        <p:nvSpPr>
          <p:cNvPr id="58" name="テキスト ボックス 57"/>
          <p:cNvSpPr txBox="1"/>
          <p:nvPr/>
        </p:nvSpPr>
        <p:spPr>
          <a:xfrm>
            <a:off x="5341429" y="4235644"/>
            <a:ext cx="1296144" cy="400110"/>
          </a:xfrm>
          <a:prstGeom prst="rect">
            <a:avLst/>
          </a:prstGeom>
          <a:noFill/>
        </p:spPr>
        <p:txBody>
          <a:bodyPr wrap="square" rtlCol="0">
            <a:spAutoFit/>
          </a:bodyPr>
          <a:lstStyle/>
          <a:p>
            <a:r>
              <a:rPr lang="ja-JP" altLang="en-US" sz="2000" b="1" dirty="0" smtClean="0">
                <a:latin typeface="ＭＳ Ｐゴシック" panose="020B0600070205080204" pitchFamily="50" charset="-128"/>
                <a:ea typeface="ＭＳ Ｐゴシック" panose="020B0600070205080204" pitchFamily="50" charset="-128"/>
              </a:rPr>
              <a:t>コード片</a:t>
            </a:r>
            <a:r>
              <a:rPr kumimoji="1" lang="en-US" altLang="ja-JP" sz="2000" b="1" dirty="0" smtClean="0">
                <a:latin typeface="ＭＳ Ｐゴシック" panose="020B0600070205080204" pitchFamily="50" charset="-128"/>
                <a:ea typeface="ＭＳ Ｐゴシック" panose="020B0600070205080204" pitchFamily="50" charset="-128"/>
              </a:rPr>
              <a:t>B</a:t>
            </a:r>
          </a:p>
        </p:txBody>
      </p:sp>
      <p:cxnSp>
        <p:nvCxnSpPr>
          <p:cNvPr id="37" name="直線矢印コネクタ 36"/>
          <p:cNvCxnSpPr/>
          <p:nvPr/>
        </p:nvCxnSpPr>
        <p:spPr bwMode="auto">
          <a:xfrm>
            <a:off x="4488542" y="4500175"/>
            <a:ext cx="789632" cy="0"/>
          </a:xfrm>
          <a:prstGeom prst="straightConnector1">
            <a:avLst/>
          </a:prstGeom>
          <a:solidFill>
            <a:schemeClr val="accent2"/>
          </a:solidFill>
          <a:ln w="76200" cap="flat" cmpd="sng" algn="ctr">
            <a:solidFill>
              <a:schemeClr val="tx1"/>
            </a:solidFill>
            <a:prstDash val="solid"/>
            <a:round/>
            <a:headEnd type="triangle"/>
            <a:tailEnd type="triangle"/>
          </a:ln>
          <a:effectLst/>
          <a:extLs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48" name="角丸四角形 47"/>
          <p:cNvSpPr/>
          <p:nvPr/>
        </p:nvSpPr>
        <p:spPr>
          <a:xfrm>
            <a:off x="3863380" y="5061623"/>
            <a:ext cx="2053950" cy="50781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smtClean="0">
                <a:solidFill>
                  <a:schemeClr val="tx1"/>
                </a:solidFill>
              </a:rPr>
              <a:t>類似コードペア</a:t>
            </a:r>
            <a:endParaRPr kumimoji="1" lang="ja-JP" altLang="en-US" sz="2000" b="1" dirty="0">
              <a:solidFill>
                <a:schemeClr val="tx1"/>
              </a:solidFill>
            </a:endParaRPr>
          </a:p>
        </p:txBody>
      </p:sp>
      <p:sp>
        <p:nvSpPr>
          <p:cNvPr id="65" name="メモ 64"/>
          <p:cNvSpPr/>
          <p:nvPr/>
        </p:nvSpPr>
        <p:spPr bwMode="auto">
          <a:xfrm rot="10800000" flipH="1">
            <a:off x="7527965" y="3970430"/>
            <a:ext cx="1906861" cy="1081175"/>
          </a:xfrm>
          <a:prstGeom prst="foldedCorner">
            <a:avLst/>
          </a:prstGeom>
          <a:solidFill>
            <a:schemeClr val="bg1"/>
          </a:solidFill>
          <a:ln w="254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smtClean="0">
              <a:ln>
                <a:noFill/>
              </a:ln>
              <a:solidFill>
                <a:schemeClr val="tx1"/>
              </a:solidFill>
              <a:effectLst/>
              <a:latin typeface="Times New Roman" pitchFamily="18" charset="0"/>
              <a:ea typeface="ＭＳ Ｐゴシック" pitchFamily="50" charset="-128"/>
            </a:endParaRPr>
          </a:p>
        </p:txBody>
      </p:sp>
      <p:sp>
        <p:nvSpPr>
          <p:cNvPr id="66" name="Freeform 13"/>
          <p:cNvSpPr>
            <a:spLocks/>
          </p:cNvSpPr>
          <p:nvPr/>
        </p:nvSpPr>
        <p:spPr bwMode="auto">
          <a:xfrm>
            <a:off x="7637885" y="4238963"/>
            <a:ext cx="1674833" cy="641022"/>
          </a:xfrm>
          <a:custGeom>
            <a:avLst/>
            <a:gdLst>
              <a:gd name="T0" fmla="*/ 0 w 732"/>
              <a:gd name="T1" fmla="*/ 0 h 149"/>
              <a:gd name="T2" fmla="*/ 6125 w 732"/>
              <a:gd name="T3" fmla="*/ 0 h 149"/>
              <a:gd name="T4" fmla="*/ 6125 w 732"/>
              <a:gd name="T5" fmla="*/ 3282 h 149"/>
              <a:gd name="T6" fmla="*/ 3930 w 732"/>
              <a:gd name="T7" fmla="*/ 3282 h 149"/>
              <a:gd name="T8" fmla="*/ 3930 w 732"/>
              <a:gd name="T9" fmla="*/ 4925 h 149"/>
              <a:gd name="T10" fmla="*/ 0 w 732"/>
              <a:gd name="T11" fmla="*/ 4925 h 149"/>
              <a:gd name="T12" fmla="*/ 0 w 732"/>
              <a:gd name="T13" fmla="*/ 0 h 149"/>
              <a:gd name="T14" fmla="*/ 0 60000 65536"/>
              <a:gd name="T15" fmla="*/ 0 60000 65536"/>
              <a:gd name="T16" fmla="*/ 0 60000 65536"/>
              <a:gd name="T17" fmla="*/ 0 60000 65536"/>
              <a:gd name="T18" fmla="*/ 0 60000 65536"/>
              <a:gd name="T19" fmla="*/ 0 60000 65536"/>
              <a:gd name="T20" fmla="*/ 0 60000 65536"/>
              <a:gd name="T21" fmla="*/ 0 w 732"/>
              <a:gd name="T22" fmla="*/ 0 h 149"/>
              <a:gd name="T23" fmla="*/ 732 w 732"/>
              <a:gd name="T24" fmla="*/ 149 h 14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32" h="149">
                <a:moveTo>
                  <a:pt x="0" y="0"/>
                </a:moveTo>
                <a:lnTo>
                  <a:pt x="732" y="0"/>
                </a:lnTo>
                <a:lnTo>
                  <a:pt x="732" y="99"/>
                </a:lnTo>
                <a:lnTo>
                  <a:pt x="470" y="99"/>
                </a:lnTo>
                <a:lnTo>
                  <a:pt x="470" y="149"/>
                </a:lnTo>
                <a:lnTo>
                  <a:pt x="0" y="149"/>
                </a:lnTo>
                <a:lnTo>
                  <a:pt x="0" y="0"/>
                </a:lnTo>
                <a:close/>
              </a:path>
            </a:pathLst>
          </a:custGeom>
          <a:ln>
            <a:headEnd/>
            <a:tailEnd/>
          </a:ln>
        </p:spPr>
        <p:style>
          <a:lnRef idx="1">
            <a:schemeClr val="accent4"/>
          </a:lnRef>
          <a:fillRef idx="2">
            <a:schemeClr val="accent4"/>
          </a:fillRef>
          <a:effectRef idx="1">
            <a:schemeClr val="accent4"/>
          </a:effectRef>
          <a:fontRef idx="minor">
            <a:schemeClr val="dk1"/>
          </a:fontRef>
        </p:style>
        <p:txBody>
          <a:bodyPr/>
          <a:lstStyle/>
          <a:p>
            <a:endParaRPr lang="ja-JP" altLang="ja-JP" sz="1800" u="sng">
              <a:latin typeface="Arial" charset="0"/>
              <a:ea typeface="MS UI Gothic" pitchFamily="50" charset="-128"/>
            </a:endParaRPr>
          </a:p>
        </p:txBody>
      </p:sp>
      <p:sp>
        <p:nvSpPr>
          <p:cNvPr id="67" name="テキスト ボックス 66"/>
          <p:cNvSpPr txBox="1"/>
          <p:nvPr/>
        </p:nvSpPr>
        <p:spPr>
          <a:xfrm>
            <a:off x="7633106" y="4257517"/>
            <a:ext cx="1595253" cy="369332"/>
          </a:xfrm>
          <a:prstGeom prst="rect">
            <a:avLst/>
          </a:prstGeom>
          <a:noFill/>
        </p:spPr>
        <p:txBody>
          <a:bodyPr wrap="square" rtlCol="0">
            <a:spAutoFit/>
          </a:bodyPr>
          <a:lstStyle/>
          <a:p>
            <a:r>
              <a:rPr lang="ja-JP" altLang="en-US" b="1" dirty="0" smtClean="0">
                <a:latin typeface="ＭＳ Ｐゴシック" panose="020B0600070205080204" pitchFamily="50" charset="-128"/>
                <a:ea typeface="ＭＳ Ｐゴシック" panose="020B0600070205080204" pitchFamily="50" charset="-128"/>
              </a:rPr>
              <a:t>テストコード</a:t>
            </a:r>
            <a:r>
              <a:rPr lang="en-US" altLang="ja-JP" b="1" dirty="0" smtClean="0">
                <a:latin typeface="ＭＳ Ｐゴシック" panose="020B0600070205080204" pitchFamily="50" charset="-128"/>
                <a:ea typeface="ＭＳ Ｐゴシック" panose="020B0600070205080204" pitchFamily="50" charset="-128"/>
              </a:rPr>
              <a:t>B</a:t>
            </a:r>
            <a:endParaRPr kumimoji="1" lang="ja-JP" altLang="en-US" b="1" dirty="0">
              <a:latin typeface="ＭＳ Ｐゴシック" panose="020B0600070205080204" pitchFamily="50" charset="-128"/>
              <a:ea typeface="ＭＳ Ｐゴシック" panose="020B0600070205080204" pitchFamily="50" charset="-128"/>
            </a:endParaRPr>
          </a:p>
        </p:txBody>
      </p:sp>
      <p:cxnSp>
        <p:nvCxnSpPr>
          <p:cNvPr id="70" name="直線矢印コネクタ 69"/>
          <p:cNvCxnSpPr/>
          <p:nvPr/>
        </p:nvCxnSpPr>
        <p:spPr>
          <a:xfrm flipH="1">
            <a:off x="7106069" y="4489801"/>
            <a:ext cx="527037"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テキスト ボックス 23"/>
          <p:cNvSpPr txBox="1"/>
          <p:nvPr/>
        </p:nvSpPr>
        <p:spPr>
          <a:xfrm>
            <a:off x="2626582" y="4901666"/>
            <a:ext cx="1174064" cy="369332"/>
          </a:xfrm>
          <a:prstGeom prst="rect">
            <a:avLst/>
          </a:prstGeom>
          <a:noFill/>
        </p:spPr>
        <p:txBody>
          <a:bodyPr wrap="square" rtlCol="0">
            <a:spAutoFit/>
          </a:bodyPr>
          <a:lstStyle/>
          <a:p>
            <a:r>
              <a:rPr kumimoji="1" lang="ja-JP" altLang="en-US" b="1" dirty="0" smtClean="0">
                <a:latin typeface="ＭＳ Ｐゴシック" panose="020B0600070205080204" pitchFamily="50" charset="-128"/>
                <a:ea typeface="ＭＳ Ｐゴシック" panose="020B0600070205080204" pitchFamily="50" charset="-128"/>
              </a:rPr>
              <a:t>テストなし</a:t>
            </a:r>
            <a:endParaRPr kumimoji="1" lang="ja-JP" altLang="en-US" b="1" dirty="0">
              <a:latin typeface="ＭＳ Ｐゴシック" panose="020B0600070205080204" pitchFamily="50" charset="-128"/>
              <a:ea typeface="ＭＳ Ｐゴシック" panose="020B0600070205080204" pitchFamily="50" charset="-128"/>
            </a:endParaRPr>
          </a:p>
        </p:txBody>
      </p:sp>
      <p:sp>
        <p:nvSpPr>
          <p:cNvPr id="5" name="テキスト ボックス 4"/>
          <p:cNvSpPr txBox="1"/>
          <p:nvPr/>
        </p:nvSpPr>
        <p:spPr>
          <a:xfrm>
            <a:off x="8610600" y="7334648"/>
            <a:ext cx="434702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smtClean="0">
                <a:latin typeface="ＭＳ Ｐゴシック" panose="020B0600070205080204" pitchFamily="50" charset="-128"/>
                <a:ea typeface="ＭＳ Ｐゴシック" panose="020B0600070205080204" pitchFamily="50" charset="-128"/>
              </a:rPr>
              <a:t>類似コード間でのテスト再利用手法の概要</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12" name="曲線コネクタ 11"/>
          <p:cNvCxnSpPr/>
          <p:nvPr/>
        </p:nvCxnSpPr>
        <p:spPr>
          <a:xfrm rot="16200000" flipH="1" flipV="1">
            <a:off x="16706099" y="-1610556"/>
            <a:ext cx="727" cy="7207376"/>
          </a:xfrm>
          <a:prstGeom prst="curvedConnector3">
            <a:avLst>
              <a:gd name="adj1" fmla="val -91712517"/>
            </a:avLst>
          </a:prstGeom>
          <a:ln w="76200">
            <a:tailEnd type="triangle"/>
          </a:ln>
        </p:spPr>
        <p:style>
          <a:lnRef idx="3">
            <a:schemeClr val="accent4"/>
          </a:lnRef>
          <a:fillRef idx="0">
            <a:schemeClr val="accent4"/>
          </a:fillRef>
          <a:effectRef idx="2">
            <a:schemeClr val="accent4"/>
          </a:effectRef>
          <a:fontRef idx="minor">
            <a:schemeClr val="tx1"/>
          </a:fontRef>
        </p:style>
      </p:cxnSp>
      <p:sp>
        <p:nvSpPr>
          <p:cNvPr id="77" name="角丸四角形 76"/>
          <p:cNvSpPr/>
          <p:nvPr/>
        </p:nvSpPr>
        <p:spPr>
          <a:xfrm>
            <a:off x="12792760" y="2903080"/>
            <a:ext cx="1827895" cy="50781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b="1" dirty="0" smtClean="0">
                <a:solidFill>
                  <a:schemeClr val="tx1"/>
                </a:solidFill>
              </a:rPr>
              <a:t>テスト再利用</a:t>
            </a:r>
            <a:endParaRPr kumimoji="1" lang="ja-JP" altLang="en-US" sz="2000" b="1" dirty="0">
              <a:solidFill>
                <a:schemeClr val="tx1"/>
              </a:solidFill>
            </a:endParaRPr>
          </a:p>
        </p:txBody>
      </p:sp>
    </p:spTree>
    <p:extLst>
      <p:ext uri="{BB962C8B-B14F-4D97-AF65-F5344CB8AC3E}">
        <p14:creationId xmlns:p14="http://schemas.microsoft.com/office/powerpoint/2010/main" val="32428086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研究動機</a:t>
            </a:r>
            <a:endParaRPr lang="ja-JP" altLang="en-US" dirty="0"/>
          </a:p>
        </p:txBody>
      </p:sp>
      <p:sp>
        <p:nvSpPr>
          <p:cNvPr id="3" name="コンテンツ プレースホルダー 2"/>
          <p:cNvSpPr>
            <a:spLocks noGrp="1"/>
          </p:cNvSpPr>
          <p:nvPr>
            <p:ph idx="1"/>
          </p:nvPr>
        </p:nvSpPr>
        <p:spPr>
          <a:xfrm>
            <a:off x="539930" y="1413139"/>
            <a:ext cx="11447283" cy="3050004"/>
          </a:xfrm>
        </p:spPr>
        <p:txBody>
          <a:bodyPr>
            <a:normAutofit/>
          </a:bodyPr>
          <a:lstStyle/>
          <a:p>
            <a:r>
              <a:rPr lang="ja-JP" altLang="en-US" sz="3600" dirty="0" smtClean="0"/>
              <a:t>ソースコードの</a:t>
            </a:r>
            <a:r>
              <a:rPr lang="ja-JP" altLang="en-US" sz="3600" dirty="0"/>
              <a:t>再利用</a:t>
            </a:r>
            <a:r>
              <a:rPr lang="ja-JP" altLang="en-US" sz="3600" dirty="0" smtClean="0"/>
              <a:t>は困難な作業と考えられている</a:t>
            </a:r>
            <a:r>
              <a:rPr lang="en-US" altLang="ja-JP" sz="3600" dirty="0" smtClean="0"/>
              <a:t>[3]</a:t>
            </a:r>
          </a:p>
          <a:p>
            <a:pPr lvl="1">
              <a:buFont typeface="Wingdings" panose="05000000000000000000" pitchFamily="2" charset="2"/>
              <a:buChar char="Ø"/>
            </a:pPr>
            <a:r>
              <a:rPr lang="ja-JP" altLang="en-US" sz="3200" dirty="0"/>
              <a:t>ソース</a:t>
            </a:r>
            <a:r>
              <a:rPr lang="ja-JP" altLang="en-US" sz="3200" dirty="0" smtClean="0"/>
              <a:t>コードの内容を理解しなければならない</a:t>
            </a:r>
            <a:endParaRPr lang="en-US" altLang="ja-JP" sz="3200" dirty="0" smtClean="0"/>
          </a:p>
          <a:p>
            <a:pPr lvl="1">
              <a:buFont typeface="Wingdings" panose="05000000000000000000" pitchFamily="2" charset="2"/>
              <a:buChar char="Ø"/>
            </a:pPr>
            <a:r>
              <a:rPr lang="ja-JP" altLang="en-US" sz="3200" dirty="0" smtClean="0"/>
              <a:t>再利用後にソースコードの修正が必要である</a:t>
            </a:r>
            <a:endParaRPr lang="en-US" altLang="ja-JP" sz="3200" dirty="0" smtClean="0"/>
          </a:p>
          <a:p>
            <a:pPr lvl="1"/>
            <a:endParaRPr lang="en-US" altLang="ja-JP" sz="1400" dirty="0"/>
          </a:p>
          <a:p>
            <a:r>
              <a:rPr lang="ja-JP" altLang="en-US" sz="3600" dirty="0" smtClean="0"/>
              <a:t>テストコードの再利用も同様に難しいと考える</a:t>
            </a:r>
            <a:endParaRPr lang="en-US" altLang="ja-JP" sz="3600" dirty="0" smtClean="0"/>
          </a:p>
          <a:p>
            <a:pPr lvl="1"/>
            <a:endParaRPr lang="en-US" altLang="ja-JP" dirty="0" smtClean="0"/>
          </a:p>
          <a:p>
            <a:pPr lvl="1">
              <a:buFont typeface="Wingdings" panose="05000000000000000000" pitchFamily="2" charset="2"/>
              <a:buChar char="Ø"/>
            </a:pPr>
            <a:endParaRPr lang="en-US" altLang="ja-JP" dirty="0" smtClean="0"/>
          </a:p>
        </p:txBody>
      </p:sp>
      <p:sp>
        <p:nvSpPr>
          <p:cNvPr id="5" name="角丸四角形 4"/>
          <p:cNvSpPr/>
          <p:nvPr/>
        </p:nvSpPr>
        <p:spPr>
          <a:xfrm>
            <a:off x="1037953" y="4339318"/>
            <a:ext cx="10451234" cy="1043609"/>
          </a:xfrm>
          <a:prstGeom prst="roundRect">
            <a:avLst/>
          </a:prstGeom>
          <a:ln w="28575"/>
        </p:spPr>
        <p:style>
          <a:lnRef idx="2">
            <a:schemeClr val="accent2"/>
          </a:lnRef>
          <a:fillRef idx="1">
            <a:schemeClr val="lt1"/>
          </a:fillRef>
          <a:effectRef idx="0">
            <a:schemeClr val="accent2"/>
          </a:effectRef>
          <a:fontRef idx="minor">
            <a:schemeClr val="dk1"/>
          </a:fontRef>
        </p:style>
        <p:txBody>
          <a:bodyPr rtlCol="0" anchor="ctr"/>
          <a:lstStyle/>
          <a:p>
            <a:r>
              <a:rPr lang="ja-JP" altLang="en-US" sz="2800" dirty="0">
                <a:solidFill>
                  <a:schemeClr val="tx1"/>
                </a:solidFill>
                <a:latin typeface="ＭＳ Ｐゴシック" panose="020B0600070205080204" pitchFamily="50" charset="-128"/>
                <a:ea typeface="ＭＳ Ｐゴシック" panose="020B0600070205080204" pitchFamily="50" charset="-128"/>
              </a:rPr>
              <a:t>テスト</a:t>
            </a:r>
            <a:r>
              <a:rPr lang="ja-JP" altLang="en-US" sz="2800" dirty="0" smtClean="0">
                <a:solidFill>
                  <a:schemeClr val="tx1"/>
                </a:solidFill>
                <a:latin typeface="ＭＳ Ｐゴシック" panose="020B0600070205080204" pitchFamily="50" charset="-128"/>
                <a:ea typeface="ＭＳ Ｐゴシック" panose="020B0600070205080204" pitchFamily="50" charset="-128"/>
              </a:rPr>
              <a:t>再利用を支援するため</a:t>
            </a:r>
            <a:r>
              <a:rPr lang="ja-JP" altLang="en-US" sz="2800" dirty="0">
                <a:solidFill>
                  <a:schemeClr val="tx1"/>
                </a:solidFill>
                <a:latin typeface="ＭＳ Ｐゴシック" panose="020B0600070205080204" pitchFamily="50" charset="-128"/>
                <a:ea typeface="ＭＳ Ｐゴシック" panose="020B0600070205080204" pitchFamily="50" charset="-128"/>
              </a:rPr>
              <a:t>に，どのような</a:t>
            </a:r>
            <a:r>
              <a:rPr lang="ja-JP" altLang="en-US" sz="2800" dirty="0" smtClean="0">
                <a:solidFill>
                  <a:schemeClr val="tx1"/>
                </a:solidFill>
                <a:latin typeface="ＭＳ Ｐゴシック" panose="020B0600070205080204" pitchFamily="50" charset="-128"/>
                <a:ea typeface="ＭＳ Ｐゴシック" panose="020B0600070205080204" pitchFamily="50" charset="-128"/>
              </a:rPr>
              <a:t>テストコードが</a:t>
            </a:r>
            <a:r>
              <a:rPr lang="ja-JP" altLang="en-US" sz="2800" dirty="0">
                <a:solidFill>
                  <a:schemeClr val="tx1"/>
                </a:solidFill>
                <a:latin typeface="ＭＳ Ｐゴシック" panose="020B0600070205080204" pitchFamily="50" charset="-128"/>
                <a:ea typeface="ＭＳ Ｐゴシック" panose="020B0600070205080204" pitchFamily="50" charset="-128"/>
              </a:rPr>
              <a:t>類似</a:t>
            </a:r>
            <a:r>
              <a:rPr lang="ja-JP" altLang="en-US" sz="2800" dirty="0" smtClean="0">
                <a:solidFill>
                  <a:schemeClr val="tx1"/>
                </a:solidFill>
                <a:latin typeface="ＭＳ Ｐゴシック" panose="020B0600070205080204" pitchFamily="50" charset="-128"/>
                <a:ea typeface="ＭＳ Ｐゴシック" panose="020B0600070205080204" pitchFamily="50" charset="-128"/>
              </a:rPr>
              <a:t>コード間</a:t>
            </a:r>
            <a:r>
              <a:rPr lang="ja-JP" altLang="en-US" sz="2800" dirty="0">
                <a:solidFill>
                  <a:schemeClr val="tx1"/>
                </a:solidFill>
                <a:latin typeface="ＭＳ Ｐゴシック" panose="020B0600070205080204" pitchFamily="50" charset="-128"/>
                <a:ea typeface="ＭＳ Ｐゴシック" panose="020B0600070205080204" pitchFamily="50" charset="-128"/>
              </a:rPr>
              <a:t>で再利用できるの</a:t>
            </a:r>
            <a:r>
              <a:rPr lang="ja-JP" altLang="en-US" sz="2800" dirty="0" smtClean="0">
                <a:solidFill>
                  <a:schemeClr val="tx1"/>
                </a:solidFill>
                <a:latin typeface="ＭＳ Ｐゴシック" panose="020B0600070205080204" pitchFamily="50" charset="-128"/>
                <a:ea typeface="ＭＳ Ｐゴシック" panose="020B0600070205080204" pitchFamily="50" charset="-128"/>
              </a:rPr>
              <a:t>かを明らかにする必要がある </a:t>
            </a:r>
            <a:endParaRPr lang="ja-JP" altLang="en-US" sz="2800" dirty="0">
              <a:solidFill>
                <a:schemeClr val="tx1"/>
              </a:solidFill>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7</a:t>
            </a:fld>
            <a:endParaRPr kumimoji="1" lang="ja-JP" altLang="en-US"/>
          </a:p>
        </p:txBody>
      </p:sp>
      <p:sp>
        <p:nvSpPr>
          <p:cNvPr id="6" name="Rectangle 4"/>
          <p:cNvSpPr>
            <a:spLocks noChangeArrowheads="1"/>
          </p:cNvSpPr>
          <p:nvPr/>
        </p:nvSpPr>
        <p:spPr bwMode="auto">
          <a:xfrm>
            <a:off x="938210" y="5734824"/>
            <a:ext cx="10650721"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[3] </a:t>
            </a:r>
            <a:r>
              <a:rPr lang="en-US" altLang="ja-JP" sz="1400" dirty="0">
                <a:solidFill>
                  <a:schemeClr val="tx2"/>
                </a:solidFill>
              </a:rPr>
              <a:t>Will </a:t>
            </a:r>
            <a:r>
              <a:rPr lang="en-US" altLang="ja-JP" sz="1400" dirty="0" err="1">
                <a:solidFill>
                  <a:schemeClr val="tx2"/>
                </a:solidFill>
              </a:rPr>
              <a:t>Tracz</a:t>
            </a:r>
            <a:r>
              <a:rPr lang="en-US" altLang="ja-JP" sz="1400" dirty="0">
                <a:solidFill>
                  <a:schemeClr val="tx2"/>
                </a:solidFill>
              </a:rPr>
              <a:t>. Confessions of a used-program salesman: Lessons learned. In Proceedings of the 1995 Symposium on Software Reusability, SSR ’95, pp. 11–13, New York, NY, USA, 1995. ACM.</a:t>
            </a:r>
          </a:p>
        </p:txBody>
      </p:sp>
    </p:spTree>
    <p:extLst>
      <p:ext uri="{BB962C8B-B14F-4D97-AF65-F5344CB8AC3E}">
        <p14:creationId xmlns:p14="http://schemas.microsoft.com/office/powerpoint/2010/main" val="23076602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100178"/>
            <a:ext cx="10515600" cy="1325563"/>
          </a:xfrm>
        </p:spPr>
        <p:txBody>
          <a:bodyPr/>
          <a:lstStyle/>
          <a:p>
            <a:r>
              <a:rPr kumimoji="1" lang="ja-JP" altLang="en-US" dirty="0" smtClean="0"/>
              <a:t>研究概要</a:t>
            </a:r>
            <a:endParaRPr kumimoji="1" lang="ja-JP" altLang="en-US" dirty="0"/>
          </a:p>
        </p:txBody>
      </p:sp>
      <p:sp>
        <p:nvSpPr>
          <p:cNvPr id="3" name="コンテンツ プレースホルダー 2"/>
          <p:cNvSpPr>
            <a:spLocks noGrp="1"/>
          </p:cNvSpPr>
          <p:nvPr>
            <p:ph idx="1"/>
          </p:nvPr>
        </p:nvSpPr>
        <p:spPr>
          <a:xfrm>
            <a:off x="474563" y="1378732"/>
            <a:ext cx="11242873" cy="4930609"/>
          </a:xfrm>
        </p:spPr>
        <p:txBody>
          <a:bodyPr>
            <a:normAutofit/>
          </a:bodyPr>
          <a:lstStyle/>
          <a:p>
            <a:r>
              <a:rPr kumimoji="1" lang="ja-JP" altLang="en-US" sz="3200" dirty="0" smtClean="0"/>
              <a:t>類似コードのペア</a:t>
            </a:r>
            <a:r>
              <a:rPr lang="ja-JP" altLang="en-US" sz="3200" dirty="0" smtClean="0"/>
              <a:t>をテストコードの有無によって</a:t>
            </a:r>
            <a:r>
              <a:rPr lang="en-US" altLang="ja-JP" sz="3200" dirty="0" smtClean="0"/>
              <a:t>3</a:t>
            </a:r>
            <a:r>
              <a:rPr lang="ja-JP" altLang="en-US" sz="3200" dirty="0"/>
              <a:t>種類</a:t>
            </a:r>
            <a:r>
              <a:rPr lang="ja-JP" altLang="en-US" sz="3200" dirty="0" smtClean="0"/>
              <a:t>に分類し，その結果を基に以下の調査を行った</a:t>
            </a:r>
            <a:endParaRPr lang="en-US" altLang="ja-JP" sz="3200" dirty="0" smtClean="0"/>
          </a:p>
          <a:p>
            <a:pPr lvl="1"/>
            <a:endParaRPr lang="en-US" altLang="ja-JP" sz="800" dirty="0" smtClean="0"/>
          </a:p>
          <a:p>
            <a:pPr marL="914400" lvl="1" indent="-457200">
              <a:buFont typeface="+mj-lt"/>
              <a:buAutoNum type="arabicPeriod"/>
            </a:pPr>
            <a:r>
              <a:rPr lang="ja-JP" altLang="en-US" sz="2800" dirty="0" smtClean="0"/>
              <a:t>プロジェクト内</a:t>
            </a:r>
            <a:r>
              <a:rPr lang="ja-JP" altLang="en-US" sz="2800" dirty="0"/>
              <a:t>にテストコードの再利用候補になる類似コードのペアはどの程度存在するか</a:t>
            </a:r>
            <a:r>
              <a:rPr lang="ja-JP" altLang="en-US" sz="2800" dirty="0" smtClean="0"/>
              <a:t>？</a:t>
            </a:r>
            <a:endParaRPr lang="en-US" altLang="ja-JP" sz="2800" dirty="0" smtClean="0"/>
          </a:p>
          <a:p>
            <a:pPr lvl="2">
              <a:buFont typeface="Wingdings" panose="05000000000000000000" pitchFamily="2" charset="2"/>
              <a:buChar char="Ø"/>
            </a:pPr>
            <a:r>
              <a:rPr lang="ja-JP" altLang="en-US" sz="2400" dirty="0" smtClean="0"/>
              <a:t>既存プロジェクト内で類似</a:t>
            </a:r>
            <a:r>
              <a:rPr lang="ja-JP" altLang="en-US" sz="2400" dirty="0"/>
              <a:t>コード間のテスト再利用手法がどの程度有効なの</a:t>
            </a:r>
            <a:r>
              <a:rPr lang="ja-JP" altLang="en-US" sz="2400" dirty="0" smtClean="0"/>
              <a:t>か</a:t>
            </a:r>
            <a:endParaRPr lang="en-US" altLang="ja-JP" sz="2400" dirty="0" smtClean="0"/>
          </a:p>
          <a:p>
            <a:pPr marL="457200" lvl="1" indent="0">
              <a:buNone/>
            </a:pPr>
            <a:endParaRPr kumimoji="1" lang="en-US" altLang="ja-JP" sz="3200" dirty="0"/>
          </a:p>
          <a:p>
            <a:pPr marL="914400" lvl="1" indent="-457200">
              <a:buFont typeface="+mj-lt"/>
              <a:buAutoNum type="arabicPeriod" startAt="2"/>
            </a:pPr>
            <a:r>
              <a:rPr lang="ja-JP" altLang="en-US" sz="2800" dirty="0"/>
              <a:t>類似コードペアの類似度と対応するテストコードの類似度はどのような関係があるか</a:t>
            </a:r>
            <a:r>
              <a:rPr lang="ja-JP" altLang="en-US" sz="2800" dirty="0" smtClean="0"/>
              <a:t>？</a:t>
            </a:r>
            <a:endParaRPr lang="en-US" altLang="ja-JP" sz="2800" dirty="0" smtClean="0"/>
          </a:p>
          <a:p>
            <a:pPr lvl="2">
              <a:buFont typeface="Wingdings" panose="05000000000000000000" pitchFamily="2" charset="2"/>
              <a:buChar char="Ø"/>
            </a:pPr>
            <a:r>
              <a:rPr lang="ja-JP" altLang="en-US" sz="2400" dirty="0" smtClean="0"/>
              <a:t>類似</a:t>
            </a:r>
            <a:r>
              <a:rPr lang="ja-JP" altLang="en-US" sz="2400" dirty="0"/>
              <a:t>コードペアの類似度が高いほど</a:t>
            </a:r>
            <a:r>
              <a:rPr lang="ja-JP" altLang="en-US" sz="2400" dirty="0" smtClean="0"/>
              <a:t>，再利用可能性が高くなるのではないか </a:t>
            </a:r>
            <a:endParaRPr lang="ja-JP" altLang="en-US" sz="2400" dirty="0"/>
          </a:p>
          <a:p>
            <a:pPr lvl="2">
              <a:buFont typeface="Wingdings" panose="05000000000000000000" pitchFamily="2" charset="2"/>
              <a:buChar char="Ø"/>
            </a:pPr>
            <a:endParaRPr lang="en-US" altLang="ja-JP" sz="2400" dirty="0"/>
          </a:p>
        </p:txBody>
      </p:sp>
      <p:sp>
        <p:nvSpPr>
          <p:cNvPr id="4" name="スライド番号プレースホルダー 3"/>
          <p:cNvSpPr>
            <a:spLocks noGrp="1"/>
          </p:cNvSpPr>
          <p:nvPr>
            <p:ph type="sldNum" sz="quarter" idx="12"/>
          </p:nvPr>
        </p:nvSpPr>
        <p:spPr/>
        <p:txBody>
          <a:bodyPr/>
          <a:lstStyle/>
          <a:p>
            <a:fld id="{BA258462-179E-4B38-91EE-44DE7242CE39}" type="slidenum">
              <a:rPr kumimoji="1" lang="ja-JP" altLang="en-US" smtClean="0"/>
              <a:t>8</a:t>
            </a:fld>
            <a:endParaRPr kumimoji="1" lang="ja-JP" altLang="en-US"/>
          </a:p>
        </p:txBody>
      </p:sp>
    </p:spTree>
    <p:extLst>
      <p:ext uri="{BB962C8B-B14F-4D97-AF65-F5344CB8AC3E}">
        <p14:creationId xmlns:p14="http://schemas.microsoft.com/office/powerpoint/2010/main" val="15331751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類似</a:t>
            </a:r>
            <a:r>
              <a:rPr lang="ja-JP" altLang="en-US" dirty="0" smtClean="0"/>
              <a:t>コードペアの分類手法</a:t>
            </a:r>
            <a:r>
              <a:rPr kumimoji="1" lang="ja-JP" altLang="en-US" dirty="0" smtClean="0"/>
              <a:t>の概要</a:t>
            </a:r>
            <a:endParaRPr kumimoji="1" lang="ja-JP" altLang="en-US" dirty="0"/>
          </a:p>
        </p:txBody>
      </p:sp>
      <p:sp>
        <p:nvSpPr>
          <p:cNvPr id="3" name="コンテンツ プレースホルダー 2"/>
          <p:cNvSpPr>
            <a:spLocks noGrp="1"/>
          </p:cNvSpPr>
          <p:nvPr>
            <p:ph idx="1"/>
          </p:nvPr>
        </p:nvSpPr>
        <p:spPr>
          <a:xfrm>
            <a:off x="1681842" y="1101480"/>
            <a:ext cx="8828315" cy="2119099"/>
          </a:xfrm>
        </p:spPr>
        <p:txBody>
          <a:bodyPr>
            <a:normAutofit fontScale="85000" lnSpcReduction="10000"/>
          </a:bodyPr>
          <a:lstStyle/>
          <a:p>
            <a:pPr marL="0" indent="0">
              <a:buNone/>
            </a:pPr>
            <a:r>
              <a:rPr lang="ja-JP" altLang="en-US" dirty="0"/>
              <a:t>前処理</a:t>
            </a:r>
            <a:r>
              <a:rPr kumimoji="1" lang="en-US" altLang="ja-JP" dirty="0" smtClean="0"/>
              <a:t> :</a:t>
            </a:r>
            <a:r>
              <a:rPr lang="ja-JP" altLang="en-US" dirty="0" smtClean="0"/>
              <a:t> </a:t>
            </a:r>
            <a:r>
              <a:rPr kumimoji="1" lang="ja-JP" altLang="en-US" dirty="0" smtClean="0"/>
              <a:t>プロジェクト内</a:t>
            </a:r>
            <a:r>
              <a:rPr lang="ja-JP" altLang="en-US" dirty="0"/>
              <a:t>の</a:t>
            </a:r>
            <a:r>
              <a:rPr lang="ja-JP" altLang="en-US" dirty="0" smtClean="0"/>
              <a:t>テストコードとテスト対象</a:t>
            </a:r>
            <a:r>
              <a:rPr lang="ja-JP" altLang="en-US" dirty="0"/>
              <a:t>コード</a:t>
            </a:r>
            <a:r>
              <a:rPr lang="ja-JP" altLang="en-US" dirty="0" smtClean="0"/>
              <a:t>を収集</a:t>
            </a:r>
            <a:endParaRPr lang="en-US" altLang="ja-JP" dirty="0" smtClean="0"/>
          </a:p>
          <a:p>
            <a:pPr marL="0" indent="0">
              <a:buNone/>
            </a:pPr>
            <a:r>
              <a:rPr kumimoji="1" lang="en-US" altLang="ja-JP" dirty="0" smtClean="0"/>
              <a:t>Step1 : </a:t>
            </a:r>
            <a:r>
              <a:rPr kumimoji="1" lang="ja-JP" altLang="en-US" dirty="0" smtClean="0"/>
              <a:t>類似コードペアの検出</a:t>
            </a:r>
            <a:endParaRPr kumimoji="1" lang="en-US" altLang="ja-JP" dirty="0" smtClean="0"/>
          </a:p>
          <a:p>
            <a:pPr marL="0" indent="0">
              <a:buNone/>
            </a:pPr>
            <a:r>
              <a:rPr lang="en-US" altLang="ja-JP" dirty="0" smtClean="0"/>
              <a:t>Step2 : </a:t>
            </a:r>
            <a:r>
              <a:rPr lang="ja-JP" altLang="en-US" dirty="0" smtClean="0"/>
              <a:t>構文解析を行いメソッド名，メソッド呼び出しを取得</a:t>
            </a:r>
            <a:endParaRPr lang="en-US" altLang="ja-JP" dirty="0" smtClean="0"/>
          </a:p>
          <a:p>
            <a:pPr marL="0" indent="0">
              <a:buNone/>
            </a:pPr>
            <a:r>
              <a:rPr lang="en-US" altLang="ja-JP" dirty="0" smtClean="0"/>
              <a:t>S</a:t>
            </a:r>
            <a:r>
              <a:rPr kumimoji="1" lang="en-US" altLang="ja-JP" dirty="0" smtClean="0"/>
              <a:t>tep3 : </a:t>
            </a:r>
            <a:r>
              <a:rPr lang="ja-JP" altLang="en-US" dirty="0" smtClean="0"/>
              <a:t>テスト</a:t>
            </a:r>
            <a:r>
              <a:rPr lang="ja-JP" altLang="en-US" dirty="0"/>
              <a:t>対象</a:t>
            </a:r>
            <a:r>
              <a:rPr kumimoji="1" lang="ja-JP" altLang="en-US" dirty="0" smtClean="0"/>
              <a:t>コードとテストコードを</a:t>
            </a:r>
            <a:r>
              <a:rPr lang="ja-JP" altLang="en-US" dirty="0" smtClean="0"/>
              <a:t>メソッド単位で対応付け</a:t>
            </a:r>
            <a:endParaRPr kumimoji="1" lang="en-US" altLang="ja-JP" dirty="0" smtClean="0"/>
          </a:p>
          <a:p>
            <a:pPr marL="0" indent="0">
              <a:buNone/>
            </a:pPr>
            <a:r>
              <a:rPr lang="en-US" altLang="ja-JP" dirty="0" smtClean="0"/>
              <a:t>Step4 : </a:t>
            </a:r>
            <a:r>
              <a:rPr lang="ja-JP" altLang="en-US" dirty="0" smtClean="0"/>
              <a:t>テストの有無によって類似コードペアを分類</a:t>
            </a:r>
            <a:endParaRPr kumimoji="1" lang="ja-JP" altLang="en-US" dirty="0"/>
          </a:p>
        </p:txBody>
      </p:sp>
      <p:sp>
        <p:nvSpPr>
          <p:cNvPr id="134" name="スライド番号プレースホルダー 133"/>
          <p:cNvSpPr>
            <a:spLocks noGrp="1"/>
          </p:cNvSpPr>
          <p:nvPr>
            <p:ph type="sldNum" sz="quarter" idx="12"/>
          </p:nvPr>
        </p:nvSpPr>
        <p:spPr/>
        <p:txBody>
          <a:bodyPr/>
          <a:lstStyle/>
          <a:p>
            <a:fld id="{BA258462-179E-4B38-91EE-44DE7242CE39}" type="slidenum">
              <a:rPr kumimoji="1" lang="ja-JP" altLang="en-US" smtClean="0"/>
              <a:t>9</a:t>
            </a:fld>
            <a:endParaRPr kumimoji="1" lang="ja-JP" altLang="en-US"/>
          </a:p>
        </p:txBody>
      </p:sp>
      <p:pic>
        <p:nvPicPr>
          <p:cNvPr id="78" name="図 77"/>
          <p:cNvPicPr>
            <a:picLocks noChangeAspect="1"/>
          </p:cNvPicPr>
          <p:nvPr/>
        </p:nvPicPr>
        <p:blipFill>
          <a:blip r:embed="rId3"/>
          <a:stretch>
            <a:fillRect/>
          </a:stretch>
        </p:blipFill>
        <p:spPr>
          <a:xfrm>
            <a:off x="477442" y="3295226"/>
            <a:ext cx="11585456" cy="3426249"/>
          </a:xfrm>
          <a:prstGeom prst="rect">
            <a:avLst/>
          </a:prstGeom>
        </p:spPr>
      </p:pic>
    </p:spTree>
    <p:extLst>
      <p:ext uri="{BB962C8B-B14F-4D97-AF65-F5344CB8AC3E}">
        <p14:creationId xmlns:p14="http://schemas.microsoft.com/office/powerpoint/2010/main" val="223655092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29683</TotalTime>
  <Words>4472</Words>
  <Application>Microsoft Office PowerPoint</Application>
  <PresentationFormat>ワイド画面</PresentationFormat>
  <Paragraphs>592</Paragraphs>
  <Slides>24</Slides>
  <Notes>18</Notes>
  <HiddenSlides>3</HiddenSlides>
  <MMClips>0</MMClips>
  <ScaleCrop>false</ScaleCrop>
  <HeadingPairs>
    <vt:vector size="6" baseType="variant">
      <vt:variant>
        <vt:lpstr>使用されているフォント</vt:lpstr>
      </vt:variant>
      <vt:variant>
        <vt:i4>11</vt:i4>
      </vt:variant>
      <vt:variant>
        <vt:lpstr>テーマ</vt:lpstr>
      </vt:variant>
      <vt:variant>
        <vt:i4>1</vt:i4>
      </vt:variant>
      <vt:variant>
        <vt:lpstr>スライド タイトル</vt:lpstr>
      </vt:variant>
      <vt:variant>
        <vt:i4>24</vt:i4>
      </vt:variant>
    </vt:vector>
  </HeadingPairs>
  <TitlesOfParts>
    <vt:vector size="36" baseType="lpstr">
      <vt:lpstr>ＭＳ Ｐゴシック</vt:lpstr>
      <vt:lpstr>MS UI Gothic</vt:lpstr>
      <vt:lpstr>ＭＳ ゴシック</vt:lpstr>
      <vt:lpstr>NotoSansJP</vt:lpstr>
      <vt:lpstr>メイリオ</vt:lpstr>
      <vt:lpstr>游ゴシック</vt:lpstr>
      <vt:lpstr>游明朝</vt:lpstr>
      <vt:lpstr>Arial</vt:lpstr>
      <vt:lpstr>Consolas</vt:lpstr>
      <vt:lpstr>Times New Roman</vt:lpstr>
      <vt:lpstr>Wingdings</vt:lpstr>
      <vt:lpstr>Office テーマ</vt:lpstr>
      <vt:lpstr>類似コード検出ツールを用いたテストコード自動生成向けた調査</vt:lpstr>
      <vt:lpstr>研究背景</vt:lpstr>
      <vt:lpstr>既存のテストコード自動生成ツール</vt:lpstr>
      <vt:lpstr>研究課題</vt:lpstr>
      <vt:lpstr>提案する自動生成ツール</vt:lpstr>
      <vt:lpstr>提案する自動生成ツール</vt:lpstr>
      <vt:lpstr>研究動機</vt:lpstr>
      <vt:lpstr>研究概要</vt:lpstr>
      <vt:lpstr>類似コードペアの分類手法の概要</vt:lpstr>
      <vt:lpstr>前処理 : テストコードとテスト対象コードの収集 </vt:lpstr>
      <vt:lpstr>Step1 : 類似コードの検出</vt:lpstr>
      <vt:lpstr>Step2 : 抽象構文木によるソースコード解析 </vt:lpstr>
      <vt:lpstr>Step3 : メソッド単位の対応付け</vt:lpstr>
      <vt:lpstr>Step4 : 類似コードペアの分類</vt:lpstr>
      <vt:lpstr>調査概要</vt:lpstr>
      <vt:lpstr>調査１：プロジェクト内に再利用候補になるクローンペアはどの程度存在するか？</vt:lpstr>
      <vt:lpstr>調査2：類似コードペアの類似度は，対応するテストメソッドの類似度にどのような関係があるか？ </vt:lpstr>
      <vt:lpstr>調査2：類似コードペアの類似度は，対応するテストメソッドの類似度にどのような関係があるか？ </vt:lpstr>
      <vt:lpstr>調査2：類似コードペアの類似度は，対応するテストメソッドの類似度にどのような関係があるか？ </vt:lpstr>
      <vt:lpstr>調査2：類似コードペアの類似度は，対応するテストメソッドの類似度にどのような関係があるか？ </vt:lpstr>
      <vt:lpstr>まとめ・今後の計画</vt:lpstr>
      <vt:lpstr>テストコード再利用パターン1</vt:lpstr>
      <vt:lpstr>テストコード再利用パターン2</vt:lpstr>
      <vt:lpstr>テストコード再利用パターン3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倉地 亮介</dc:creator>
  <cp:lastModifiedBy>倉地 亮介</cp:lastModifiedBy>
  <cp:revision>473</cp:revision>
  <dcterms:created xsi:type="dcterms:W3CDTF">2019-08-19T12:54:02Z</dcterms:created>
  <dcterms:modified xsi:type="dcterms:W3CDTF">2019-09-11T05:41:14Z</dcterms:modified>
</cp:coreProperties>
</file>